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2"/>
  </p:notesMasterIdLst>
  <p:sldIdLst>
    <p:sldId id="256" r:id="rId5"/>
    <p:sldId id="828" r:id="rId6"/>
    <p:sldId id="797" r:id="rId7"/>
    <p:sldId id="798" r:id="rId8"/>
    <p:sldId id="799" r:id="rId9"/>
    <p:sldId id="800" r:id="rId10"/>
    <p:sldId id="815" r:id="rId11"/>
    <p:sldId id="801" r:id="rId12"/>
    <p:sldId id="802" r:id="rId13"/>
    <p:sldId id="803" r:id="rId14"/>
    <p:sldId id="804" r:id="rId15"/>
    <p:sldId id="260" r:id="rId16"/>
    <p:sldId id="262" r:id="rId17"/>
    <p:sldId id="821" r:id="rId18"/>
    <p:sldId id="822" r:id="rId19"/>
    <p:sldId id="823" r:id="rId20"/>
    <p:sldId id="824" r:id="rId21"/>
    <p:sldId id="825" r:id="rId22"/>
    <p:sldId id="827" r:id="rId23"/>
    <p:sldId id="829" r:id="rId24"/>
    <p:sldId id="355" r:id="rId25"/>
    <p:sldId id="361" r:id="rId26"/>
    <p:sldId id="365" r:id="rId27"/>
    <p:sldId id="375" r:id="rId28"/>
    <p:sldId id="377" r:id="rId29"/>
    <p:sldId id="378" r:id="rId30"/>
    <p:sldId id="381" r:id="rId31"/>
    <p:sldId id="385" r:id="rId32"/>
    <p:sldId id="390" r:id="rId33"/>
    <p:sldId id="392" r:id="rId34"/>
    <p:sldId id="391" r:id="rId35"/>
    <p:sldId id="393" r:id="rId36"/>
    <p:sldId id="394" r:id="rId37"/>
    <p:sldId id="395" r:id="rId38"/>
    <p:sldId id="396" r:id="rId39"/>
    <p:sldId id="400" r:id="rId40"/>
    <p:sldId id="401" r:id="rId41"/>
    <p:sldId id="402" r:id="rId42"/>
    <p:sldId id="407" r:id="rId43"/>
    <p:sldId id="409" r:id="rId44"/>
    <p:sldId id="830" r:id="rId45"/>
    <p:sldId id="805" r:id="rId46"/>
    <p:sldId id="808" r:id="rId47"/>
    <p:sldId id="810" r:id="rId48"/>
    <p:sldId id="811" r:id="rId49"/>
    <p:sldId id="813" r:id="rId50"/>
    <p:sldId id="817" r:id="rId51"/>
    <p:sldId id="835" r:id="rId52"/>
    <p:sldId id="840" r:id="rId53"/>
    <p:sldId id="842" r:id="rId54"/>
    <p:sldId id="844" r:id="rId55"/>
    <p:sldId id="845" r:id="rId56"/>
    <p:sldId id="847" r:id="rId57"/>
    <p:sldId id="846" r:id="rId58"/>
    <p:sldId id="851" r:id="rId59"/>
    <p:sldId id="853" r:id="rId60"/>
    <p:sldId id="855" r:id="rId61"/>
    <p:sldId id="861" r:id="rId62"/>
    <p:sldId id="862" r:id="rId63"/>
    <p:sldId id="858" r:id="rId64"/>
    <p:sldId id="841" r:id="rId65"/>
    <p:sldId id="863" r:id="rId66"/>
    <p:sldId id="872" r:id="rId67"/>
    <p:sldId id="874" r:id="rId68"/>
    <p:sldId id="875" r:id="rId69"/>
    <p:sldId id="878" r:id="rId70"/>
    <p:sldId id="896" r:id="rId71"/>
    <p:sldId id="904" r:id="rId72"/>
    <p:sldId id="908" r:id="rId73"/>
    <p:sldId id="909" r:id="rId74"/>
    <p:sldId id="910" r:id="rId75"/>
    <p:sldId id="915" r:id="rId76"/>
    <p:sldId id="921" r:id="rId77"/>
    <p:sldId id="929" r:id="rId78"/>
    <p:sldId id="936" r:id="rId79"/>
    <p:sldId id="938" r:id="rId80"/>
    <p:sldId id="25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F83BC1-BF27-2C4C-977E-A29E489FDAFE}" v="22" dt="2025-09-06T21:10:59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8" autoAdjust="0"/>
    <p:restoredTop sz="84110" autoAdjust="0"/>
  </p:normalViewPr>
  <p:slideViewPr>
    <p:cSldViewPr snapToGrid="0">
      <p:cViewPr varScale="1">
        <p:scale>
          <a:sx n="101" d="100"/>
          <a:sy n="101" d="100"/>
        </p:scale>
        <p:origin x="1576" y="200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addSld delSld modSld modMainMaster">
      <pc:chgData name="Aaron J Masino" userId="2136f450-c1a6-467a-901d-8891005589d6" providerId="ADAL" clId="{ACC460FB-EDC5-55C8-B349-F928A764A37C}" dt="2025-09-06T21:11:08.572" v="127" actId="2696"/>
      <pc:docMkLst>
        <pc:docMk/>
      </pc:docMkLst>
      <pc:sldChg chg="del">
        <pc:chgData name="Aaron J Masino" userId="2136f450-c1a6-467a-901d-8891005589d6" providerId="ADAL" clId="{ACC460FB-EDC5-55C8-B349-F928A764A37C}" dt="2025-09-06T20:40:32.826" v="3" actId="2696"/>
        <pc:sldMkLst>
          <pc:docMk/>
          <pc:sldMk cId="756590563" sldId="257"/>
        </pc:sldMkLst>
      </pc:sldChg>
      <pc:sldChg chg="add">
        <pc:chgData name="Aaron J Masino" userId="2136f450-c1a6-467a-901d-8891005589d6" providerId="ADAL" clId="{ACC460FB-EDC5-55C8-B349-F928A764A37C}" dt="2025-09-06T20:41:40.927" v="5"/>
        <pc:sldMkLst>
          <pc:docMk/>
          <pc:sldMk cId="2989540621" sldId="260"/>
        </pc:sldMkLst>
      </pc:sldChg>
      <pc:sldChg chg="add">
        <pc:chgData name="Aaron J Masino" userId="2136f450-c1a6-467a-901d-8891005589d6" providerId="ADAL" clId="{ACC460FB-EDC5-55C8-B349-F928A764A37C}" dt="2025-09-06T20:41:40.927" v="5"/>
        <pc:sldMkLst>
          <pc:docMk/>
          <pc:sldMk cId="1229431456" sldId="262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785713363" sldId="355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2846550085" sldId="361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2883560209" sldId="365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1365435189" sldId="375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787108020" sldId="377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3556442298" sldId="378"/>
        </pc:sldMkLst>
      </pc:sldChg>
      <pc:sldChg chg="add">
        <pc:chgData name="Aaron J Masino" userId="2136f450-c1a6-467a-901d-8891005589d6" providerId="ADAL" clId="{ACC460FB-EDC5-55C8-B349-F928A764A37C}" dt="2025-09-06T20:46:56.268" v="8"/>
        <pc:sldMkLst>
          <pc:docMk/>
          <pc:sldMk cId="3374905903" sldId="381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3002623121" sldId="385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486247635" sldId="390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3936051690" sldId="391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836778694" sldId="392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1070726126" sldId="393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1803019309" sldId="394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2484720817" sldId="395"/>
        </pc:sldMkLst>
      </pc:sldChg>
      <pc:sldChg chg="add">
        <pc:chgData name="Aaron J Masino" userId="2136f450-c1a6-467a-901d-8891005589d6" providerId="ADAL" clId="{ACC460FB-EDC5-55C8-B349-F928A764A37C}" dt="2025-09-06T20:52:18.967" v="68"/>
        <pc:sldMkLst>
          <pc:docMk/>
          <pc:sldMk cId="3825200244" sldId="396"/>
        </pc:sldMkLst>
      </pc:sldChg>
      <pc:sldChg chg="add">
        <pc:chgData name="Aaron J Masino" userId="2136f450-c1a6-467a-901d-8891005589d6" providerId="ADAL" clId="{ACC460FB-EDC5-55C8-B349-F928A764A37C}" dt="2025-09-06T20:49:54.961" v="66"/>
        <pc:sldMkLst>
          <pc:docMk/>
          <pc:sldMk cId="3210522977" sldId="400"/>
        </pc:sldMkLst>
      </pc:sldChg>
      <pc:sldChg chg="add">
        <pc:chgData name="Aaron J Masino" userId="2136f450-c1a6-467a-901d-8891005589d6" providerId="ADAL" clId="{ACC460FB-EDC5-55C8-B349-F928A764A37C}" dt="2025-09-06T20:49:54.961" v="66"/>
        <pc:sldMkLst>
          <pc:docMk/>
          <pc:sldMk cId="2641253262" sldId="401"/>
        </pc:sldMkLst>
      </pc:sldChg>
      <pc:sldChg chg="add">
        <pc:chgData name="Aaron J Masino" userId="2136f450-c1a6-467a-901d-8891005589d6" providerId="ADAL" clId="{ACC460FB-EDC5-55C8-B349-F928A764A37C}" dt="2025-09-06T20:49:54.961" v="66"/>
        <pc:sldMkLst>
          <pc:docMk/>
          <pc:sldMk cId="1489908623" sldId="402"/>
        </pc:sldMkLst>
      </pc:sldChg>
      <pc:sldChg chg="add">
        <pc:chgData name="Aaron J Masino" userId="2136f450-c1a6-467a-901d-8891005589d6" providerId="ADAL" clId="{ACC460FB-EDC5-55C8-B349-F928A764A37C}" dt="2025-09-06T20:48:42.336" v="65"/>
        <pc:sldMkLst>
          <pc:docMk/>
          <pc:sldMk cId="200750216" sldId="407"/>
        </pc:sldMkLst>
      </pc:sldChg>
      <pc:sldChg chg="add">
        <pc:chgData name="Aaron J Masino" userId="2136f450-c1a6-467a-901d-8891005589d6" providerId="ADAL" clId="{ACC460FB-EDC5-55C8-B349-F928A764A37C}" dt="2025-09-06T20:48:42.336" v="65"/>
        <pc:sldMkLst>
          <pc:docMk/>
          <pc:sldMk cId="198426068" sldId="409"/>
        </pc:sldMkLst>
      </pc:sldChg>
      <pc:sldChg chg="add">
        <pc:chgData name="Aaron J Masino" userId="2136f450-c1a6-467a-901d-8891005589d6" providerId="ADAL" clId="{ACC460FB-EDC5-55C8-B349-F928A764A37C}" dt="2025-09-06T20:40:17.484" v="2"/>
        <pc:sldMkLst>
          <pc:docMk/>
          <pc:sldMk cId="71595918" sldId="797"/>
        </pc:sldMkLst>
      </pc:sldChg>
      <pc:sldChg chg="add">
        <pc:chgData name="Aaron J Masino" userId="2136f450-c1a6-467a-901d-8891005589d6" providerId="ADAL" clId="{ACC460FB-EDC5-55C8-B349-F928A764A37C}" dt="2025-09-06T20:40:17.484" v="2"/>
        <pc:sldMkLst>
          <pc:docMk/>
          <pc:sldMk cId="3949367989" sldId="798"/>
        </pc:sldMkLst>
      </pc:sldChg>
      <pc:sldChg chg="add">
        <pc:chgData name="Aaron J Masino" userId="2136f450-c1a6-467a-901d-8891005589d6" providerId="ADAL" clId="{ACC460FB-EDC5-55C8-B349-F928A764A37C}" dt="2025-09-06T20:40:17.484" v="2"/>
        <pc:sldMkLst>
          <pc:docMk/>
          <pc:sldMk cId="1359013554" sldId="799"/>
        </pc:sldMkLst>
      </pc:sldChg>
      <pc:sldChg chg="add">
        <pc:chgData name="Aaron J Masino" userId="2136f450-c1a6-467a-901d-8891005589d6" providerId="ADAL" clId="{ACC460FB-EDC5-55C8-B349-F928A764A37C}" dt="2025-09-06T20:40:17.484" v="2"/>
        <pc:sldMkLst>
          <pc:docMk/>
          <pc:sldMk cId="415390044" sldId="800"/>
        </pc:sldMkLst>
      </pc:sldChg>
      <pc:sldChg chg="add">
        <pc:chgData name="Aaron J Masino" userId="2136f450-c1a6-467a-901d-8891005589d6" providerId="ADAL" clId="{ACC460FB-EDC5-55C8-B349-F928A764A37C}" dt="2025-09-06T20:41:14.555" v="4"/>
        <pc:sldMkLst>
          <pc:docMk/>
          <pc:sldMk cId="244016558" sldId="801"/>
        </pc:sldMkLst>
      </pc:sldChg>
      <pc:sldChg chg="add">
        <pc:chgData name="Aaron J Masino" userId="2136f450-c1a6-467a-901d-8891005589d6" providerId="ADAL" clId="{ACC460FB-EDC5-55C8-B349-F928A764A37C}" dt="2025-09-06T20:41:14.555" v="4"/>
        <pc:sldMkLst>
          <pc:docMk/>
          <pc:sldMk cId="358227757" sldId="802"/>
        </pc:sldMkLst>
      </pc:sldChg>
      <pc:sldChg chg="add">
        <pc:chgData name="Aaron J Masino" userId="2136f450-c1a6-467a-901d-8891005589d6" providerId="ADAL" clId="{ACC460FB-EDC5-55C8-B349-F928A764A37C}" dt="2025-09-06T20:41:14.555" v="4"/>
        <pc:sldMkLst>
          <pc:docMk/>
          <pc:sldMk cId="3967125147" sldId="803"/>
        </pc:sldMkLst>
      </pc:sldChg>
      <pc:sldChg chg="add">
        <pc:chgData name="Aaron J Masino" userId="2136f450-c1a6-467a-901d-8891005589d6" providerId="ADAL" clId="{ACC460FB-EDC5-55C8-B349-F928A764A37C}" dt="2025-09-06T20:41:14.555" v="4"/>
        <pc:sldMkLst>
          <pc:docMk/>
          <pc:sldMk cId="32822247" sldId="804"/>
        </pc:sldMkLst>
      </pc:sldChg>
      <pc:sldChg chg="add">
        <pc:chgData name="Aaron J Masino" userId="2136f450-c1a6-467a-901d-8891005589d6" providerId="ADAL" clId="{ACC460FB-EDC5-55C8-B349-F928A764A37C}" dt="2025-09-06T21:04:16.533" v="124"/>
        <pc:sldMkLst>
          <pc:docMk/>
          <pc:sldMk cId="964468449" sldId="805"/>
        </pc:sldMkLst>
      </pc:sldChg>
      <pc:sldChg chg="add">
        <pc:chgData name="Aaron J Masino" userId="2136f450-c1a6-467a-901d-8891005589d6" providerId="ADAL" clId="{ACC460FB-EDC5-55C8-B349-F928A764A37C}" dt="2025-09-06T20:55:43.591" v="93"/>
        <pc:sldMkLst>
          <pc:docMk/>
          <pc:sldMk cId="3453462430" sldId="808"/>
        </pc:sldMkLst>
      </pc:sldChg>
      <pc:sldChg chg="add">
        <pc:chgData name="Aaron J Masino" userId="2136f450-c1a6-467a-901d-8891005589d6" providerId="ADAL" clId="{ACC460FB-EDC5-55C8-B349-F928A764A37C}" dt="2025-09-06T20:55:43.591" v="93"/>
        <pc:sldMkLst>
          <pc:docMk/>
          <pc:sldMk cId="847633224" sldId="810"/>
        </pc:sldMkLst>
      </pc:sldChg>
      <pc:sldChg chg="add">
        <pc:chgData name="Aaron J Masino" userId="2136f450-c1a6-467a-901d-8891005589d6" providerId="ADAL" clId="{ACC460FB-EDC5-55C8-B349-F928A764A37C}" dt="2025-09-06T20:55:43.591" v="93"/>
        <pc:sldMkLst>
          <pc:docMk/>
          <pc:sldMk cId="2773532580" sldId="811"/>
        </pc:sldMkLst>
      </pc:sldChg>
      <pc:sldChg chg="add">
        <pc:chgData name="Aaron J Masino" userId="2136f450-c1a6-467a-901d-8891005589d6" providerId="ADAL" clId="{ACC460FB-EDC5-55C8-B349-F928A764A37C}" dt="2025-09-06T20:55:43.591" v="93"/>
        <pc:sldMkLst>
          <pc:docMk/>
          <pc:sldMk cId="1019596818" sldId="813"/>
        </pc:sldMkLst>
      </pc:sldChg>
      <pc:sldChg chg="add">
        <pc:chgData name="Aaron J Masino" userId="2136f450-c1a6-467a-901d-8891005589d6" providerId="ADAL" clId="{ACC460FB-EDC5-55C8-B349-F928A764A37C}" dt="2025-09-06T20:51:17.219" v="67"/>
        <pc:sldMkLst>
          <pc:docMk/>
          <pc:sldMk cId="2966932345" sldId="815"/>
        </pc:sldMkLst>
      </pc:sldChg>
      <pc:sldChg chg="add">
        <pc:chgData name="Aaron J Masino" userId="2136f450-c1a6-467a-901d-8891005589d6" providerId="ADAL" clId="{ACC460FB-EDC5-55C8-B349-F928A764A37C}" dt="2025-09-06T20:55:43.591" v="93"/>
        <pc:sldMkLst>
          <pc:docMk/>
          <pc:sldMk cId="1570585131" sldId="817"/>
        </pc:sldMkLst>
      </pc:sldChg>
      <pc:sldChg chg="add">
        <pc:chgData name="Aaron J Masino" userId="2136f450-c1a6-467a-901d-8891005589d6" providerId="ADAL" clId="{ACC460FB-EDC5-55C8-B349-F928A764A37C}" dt="2025-09-06T20:42:31.071" v="6"/>
        <pc:sldMkLst>
          <pc:docMk/>
          <pc:sldMk cId="4004078574" sldId="821"/>
        </pc:sldMkLst>
      </pc:sldChg>
      <pc:sldChg chg="add">
        <pc:chgData name="Aaron J Masino" userId="2136f450-c1a6-467a-901d-8891005589d6" providerId="ADAL" clId="{ACC460FB-EDC5-55C8-B349-F928A764A37C}" dt="2025-09-06T20:42:31.071" v="6"/>
        <pc:sldMkLst>
          <pc:docMk/>
          <pc:sldMk cId="3723795107" sldId="822"/>
        </pc:sldMkLst>
      </pc:sldChg>
      <pc:sldChg chg="add">
        <pc:chgData name="Aaron J Masino" userId="2136f450-c1a6-467a-901d-8891005589d6" providerId="ADAL" clId="{ACC460FB-EDC5-55C8-B349-F928A764A37C}" dt="2025-09-06T20:42:31.071" v="6"/>
        <pc:sldMkLst>
          <pc:docMk/>
          <pc:sldMk cId="4222247505" sldId="823"/>
        </pc:sldMkLst>
      </pc:sldChg>
      <pc:sldChg chg="add">
        <pc:chgData name="Aaron J Masino" userId="2136f450-c1a6-467a-901d-8891005589d6" providerId="ADAL" clId="{ACC460FB-EDC5-55C8-B349-F928A764A37C}" dt="2025-09-06T20:42:31.071" v="6"/>
        <pc:sldMkLst>
          <pc:docMk/>
          <pc:sldMk cId="4120740089" sldId="824"/>
        </pc:sldMkLst>
      </pc:sldChg>
      <pc:sldChg chg="add">
        <pc:chgData name="Aaron J Masino" userId="2136f450-c1a6-467a-901d-8891005589d6" providerId="ADAL" clId="{ACC460FB-EDC5-55C8-B349-F928A764A37C}" dt="2025-09-06T20:42:31.071" v="6"/>
        <pc:sldMkLst>
          <pc:docMk/>
          <pc:sldMk cId="1621433105" sldId="825"/>
        </pc:sldMkLst>
      </pc:sldChg>
      <pc:sldChg chg="add">
        <pc:chgData name="Aaron J Masino" userId="2136f450-c1a6-467a-901d-8891005589d6" providerId="ADAL" clId="{ACC460FB-EDC5-55C8-B349-F928A764A37C}" dt="2025-09-06T20:42:52.004" v="7"/>
        <pc:sldMkLst>
          <pc:docMk/>
          <pc:sldMk cId="4277477479" sldId="827"/>
        </pc:sldMkLst>
      </pc:sldChg>
      <pc:sldChg chg="modSp new mod">
        <pc:chgData name="Aaron J Masino" userId="2136f450-c1a6-467a-901d-8891005589d6" providerId="ADAL" clId="{ACC460FB-EDC5-55C8-B349-F928A764A37C}" dt="2025-09-06T20:47:43.151" v="40" actId="20577"/>
        <pc:sldMkLst>
          <pc:docMk/>
          <pc:sldMk cId="3770952715" sldId="828"/>
        </pc:sldMkLst>
        <pc:spChg chg="mod">
          <ac:chgData name="Aaron J Masino" userId="2136f450-c1a6-467a-901d-8891005589d6" providerId="ADAL" clId="{ACC460FB-EDC5-55C8-B349-F928A764A37C}" dt="2025-09-06T20:47:43.151" v="40" actId="20577"/>
          <ac:spMkLst>
            <pc:docMk/>
            <pc:sldMk cId="3770952715" sldId="828"/>
            <ac:spMk id="2" creationId="{EE506B56-E142-6F68-C495-66653E514339}"/>
          </ac:spMkLst>
        </pc:spChg>
      </pc:sldChg>
      <pc:sldChg chg="modSp add mod">
        <pc:chgData name="Aaron J Masino" userId="2136f450-c1a6-467a-901d-8891005589d6" providerId="ADAL" clId="{ACC460FB-EDC5-55C8-B349-F928A764A37C}" dt="2025-09-06T20:48:01.764" v="64" actId="20577"/>
        <pc:sldMkLst>
          <pc:docMk/>
          <pc:sldMk cId="2418781010" sldId="829"/>
        </pc:sldMkLst>
        <pc:spChg chg="mod">
          <ac:chgData name="Aaron J Masino" userId="2136f450-c1a6-467a-901d-8891005589d6" providerId="ADAL" clId="{ACC460FB-EDC5-55C8-B349-F928A764A37C}" dt="2025-09-06T20:48:01.764" v="64" actId="20577"/>
          <ac:spMkLst>
            <pc:docMk/>
            <pc:sldMk cId="2418781010" sldId="829"/>
            <ac:spMk id="2" creationId="{B4AA960E-736E-0232-4585-2DB14962A4A7}"/>
          </ac:spMkLst>
        </pc:spChg>
      </pc:sldChg>
      <pc:sldChg chg="modSp new mod">
        <pc:chgData name="Aaron J Masino" userId="2136f450-c1a6-467a-901d-8891005589d6" providerId="ADAL" clId="{ACC460FB-EDC5-55C8-B349-F928A764A37C}" dt="2025-09-06T20:53:21.910" v="92" actId="20577"/>
        <pc:sldMkLst>
          <pc:docMk/>
          <pc:sldMk cId="24655433" sldId="830"/>
        </pc:sldMkLst>
        <pc:spChg chg="mod">
          <ac:chgData name="Aaron J Masino" userId="2136f450-c1a6-467a-901d-8891005589d6" providerId="ADAL" clId="{ACC460FB-EDC5-55C8-B349-F928A764A37C}" dt="2025-09-06T20:53:21.910" v="92" actId="20577"/>
          <ac:spMkLst>
            <pc:docMk/>
            <pc:sldMk cId="24655433" sldId="830"/>
            <ac:spMk id="2" creationId="{EF4D72ED-3B27-A5AD-7BB3-051B7D0D3B37}"/>
          </ac:spMkLst>
        </pc:spChg>
      </pc:sldChg>
      <pc:sldChg chg="add">
        <pc:chgData name="Aaron J Masino" userId="2136f450-c1a6-467a-901d-8891005589d6" providerId="ADAL" clId="{ACC460FB-EDC5-55C8-B349-F928A764A37C}" dt="2025-09-06T20:56:15.605" v="94"/>
        <pc:sldMkLst>
          <pc:docMk/>
          <pc:sldMk cId="2111504760" sldId="835"/>
        </pc:sldMkLst>
      </pc:sldChg>
      <pc:sldChg chg="add">
        <pc:chgData name="Aaron J Masino" userId="2136f450-c1a6-467a-901d-8891005589d6" providerId="ADAL" clId="{ACC460FB-EDC5-55C8-B349-F928A764A37C}" dt="2025-09-06T20:56:34.991" v="95"/>
        <pc:sldMkLst>
          <pc:docMk/>
          <pc:sldMk cId="2329616767" sldId="840"/>
        </pc:sldMkLst>
      </pc:sldChg>
      <pc:sldChg chg="modSp add mod">
        <pc:chgData name="Aaron J Masino" userId="2136f450-c1a6-467a-901d-8891005589d6" providerId="ADAL" clId="{ACC460FB-EDC5-55C8-B349-F928A764A37C}" dt="2025-09-06T21:00:30.176" v="121" actId="255"/>
        <pc:sldMkLst>
          <pc:docMk/>
          <pc:sldMk cId="3832756163" sldId="841"/>
        </pc:sldMkLst>
        <pc:spChg chg="mod">
          <ac:chgData name="Aaron J Masino" userId="2136f450-c1a6-467a-901d-8891005589d6" providerId="ADAL" clId="{ACC460FB-EDC5-55C8-B349-F928A764A37C}" dt="2025-09-06T21:00:30.176" v="121" actId="255"/>
          <ac:spMkLst>
            <pc:docMk/>
            <pc:sldMk cId="3832756163" sldId="841"/>
            <ac:spMk id="2" creationId="{85A9B9BC-4DCD-9FCC-F2D9-1B0236B55B63}"/>
          </ac:spMkLst>
        </pc:spChg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2426492574" sldId="842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803204299" sldId="844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2761888919" sldId="845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2679469530" sldId="846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2569017661" sldId="847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3811519854" sldId="851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3019202408" sldId="853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169858358" sldId="855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1663493171" sldId="858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816980069" sldId="861"/>
        </pc:sldMkLst>
      </pc:sldChg>
      <pc:sldChg chg="add">
        <pc:chgData name="Aaron J Masino" userId="2136f450-c1a6-467a-901d-8891005589d6" providerId="ADAL" clId="{ACC460FB-EDC5-55C8-B349-F928A764A37C}" dt="2025-09-06T20:58:39.485" v="96"/>
        <pc:sldMkLst>
          <pc:docMk/>
          <pc:sldMk cId="3433384480" sldId="862"/>
        </pc:sldMkLst>
      </pc:sldChg>
      <pc:sldChg chg="modSp add mod">
        <pc:chgData name="Aaron J Masino" userId="2136f450-c1a6-467a-901d-8891005589d6" providerId="ADAL" clId="{ACC460FB-EDC5-55C8-B349-F928A764A37C}" dt="2025-09-06T21:00:13.592" v="119" actId="20577"/>
        <pc:sldMkLst>
          <pc:docMk/>
          <pc:sldMk cId="3420164357" sldId="863"/>
        </pc:sldMkLst>
        <pc:spChg chg="mod">
          <ac:chgData name="Aaron J Masino" userId="2136f450-c1a6-467a-901d-8891005589d6" providerId="ADAL" clId="{ACC460FB-EDC5-55C8-B349-F928A764A37C}" dt="2025-09-06T21:00:13.592" v="119" actId="20577"/>
          <ac:spMkLst>
            <pc:docMk/>
            <pc:sldMk cId="3420164357" sldId="863"/>
            <ac:spMk id="2" creationId="{38963AD7-EE92-4E9B-D9D0-2860CC689DA4}"/>
          </ac:spMkLst>
        </pc:spChg>
      </pc:sldChg>
      <pc:sldChg chg="add">
        <pc:chgData name="Aaron J Masino" userId="2136f450-c1a6-467a-901d-8891005589d6" providerId="ADAL" clId="{ACC460FB-EDC5-55C8-B349-F928A764A37C}" dt="2025-09-06T21:01:48.782" v="122"/>
        <pc:sldMkLst>
          <pc:docMk/>
          <pc:sldMk cId="3976887222" sldId="872"/>
        </pc:sldMkLst>
      </pc:sldChg>
      <pc:sldChg chg="add">
        <pc:chgData name="Aaron J Masino" userId="2136f450-c1a6-467a-901d-8891005589d6" providerId="ADAL" clId="{ACC460FB-EDC5-55C8-B349-F928A764A37C}" dt="2025-09-06T21:02:51.630" v="123"/>
        <pc:sldMkLst>
          <pc:docMk/>
          <pc:sldMk cId="3350695960" sldId="874"/>
        </pc:sldMkLst>
      </pc:sldChg>
      <pc:sldChg chg="add">
        <pc:chgData name="Aaron J Masino" userId="2136f450-c1a6-467a-901d-8891005589d6" providerId="ADAL" clId="{ACC460FB-EDC5-55C8-B349-F928A764A37C}" dt="2025-09-06T21:01:48.782" v="122"/>
        <pc:sldMkLst>
          <pc:docMk/>
          <pc:sldMk cId="1667769592" sldId="875"/>
        </pc:sldMkLst>
      </pc:sldChg>
      <pc:sldChg chg="add">
        <pc:chgData name="Aaron J Masino" userId="2136f450-c1a6-467a-901d-8891005589d6" providerId="ADAL" clId="{ACC460FB-EDC5-55C8-B349-F928A764A37C}" dt="2025-09-06T21:01:48.782" v="122"/>
        <pc:sldMkLst>
          <pc:docMk/>
          <pc:sldMk cId="3539291323" sldId="878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1986289673" sldId="896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3818851829" sldId="904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4266941051" sldId="908"/>
        </pc:sldMkLst>
      </pc:sldChg>
      <pc:sldChg chg="add">
        <pc:chgData name="Aaron J Masino" userId="2136f450-c1a6-467a-901d-8891005589d6" providerId="ADAL" clId="{ACC460FB-EDC5-55C8-B349-F928A764A37C}" dt="2025-09-06T21:10:59.917" v="126"/>
        <pc:sldMkLst>
          <pc:docMk/>
          <pc:sldMk cId="124488400" sldId="909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1145896939" sldId="910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1911172844" sldId="915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2670142392" sldId="921"/>
        </pc:sldMkLst>
      </pc:sldChg>
      <pc:sldChg chg="add del">
        <pc:chgData name="Aaron J Masino" userId="2136f450-c1a6-467a-901d-8891005589d6" providerId="ADAL" clId="{ACC460FB-EDC5-55C8-B349-F928A764A37C}" dt="2025-09-06T21:11:08.572" v="127" actId="2696"/>
        <pc:sldMkLst>
          <pc:docMk/>
          <pc:sldMk cId="1908780377" sldId="922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3005169518" sldId="929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3172978997" sldId="936"/>
        </pc:sldMkLst>
      </pc:sldChg>
      <pc:sldChg chg="add">
        <pc:chgData name="Aaron J Masino" userId="2136f450-c1a6-467a-901d-8891005589d6" providerId="ADAL" clId="{ACC460FB-EDC5-55C8-B349-F928A764A37C}" dt="2025-09-06T21:10:16.003" v="125"/>
        <pc:sldMkLst>
          <pc:docMk/>
          <pc:sldMk cId="1749187407" sldId="938"/>
        </pc:sldMkLst>
      </pc:sldChg>
      <pc:sldMasterChg chg="modSp">
        <pc:chgData name="Aaron J Masino" userId="2136f450-c1a6-467a-901d-8891005589d6" providerId="ADAL" clId="{ACC460FB-EDC5-55C8-B349-F928A764A37C}" dt="2025-08-19T21:43:53.294" v="1" actId="255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ACC460FB-EDC5-55C8-B349-F928A764A37C}" dt="2025-08-19T21:43:53.294" v="1" actId="255"/>
          <ac:spMkLst>
            <pc:docMk/>
            <pc:sldMasterMk cId="2924523013" sldId="2147483672"/>
            <ac:spMk id="3" creationId="{00000000-0000-0000-0000-000000000000}"/>
          </ac:spMkLst>
        </pc:sp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9/6/25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Self loops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𝑚𝑢𝑙𝑡𝑖𝑝𝑙𝑖𝑐𝑖𝑡𝑦</m:t>
                    </m:r>
                  </m:oMath>
                </a14:m>
                <a:r>
                  <a:rPr lang="en-US"/>
                  <a:t> because</a:t>
                </a:r>
                <a:r>
                  <a:rPr lang="en-US" baseline="0"/>
                  <a:t>: (1) it maintains consistency with other edges which are represented twice in the matrix (2) mathematical convenience </a:t>
                </a: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Self loops are represented in the adjacency matrix by setting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𝑎_𝑖𝑖=2∗𝑚𝑢𝑙𝑡𝑖𝑝𝑙𝑖𝑐𝑖𝑡𝑦</a:t>
                </a:r>
                <a:r>
                  <a:rPr lang="en-US"/>
                  <a:t> because</a:t>
                </a:r>
                <a:r>
                  <a:rPr lang="en-US" baseline="0"/>
                  <a:t>: (1) it maintains consistency with other edges which are represented twice in the matrix (2) mathematical convenience 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A7B1-B686-C457-484C-A27C7EF2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E718D-6413-645D-C006-97F63ECF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7163E-5EE7-551C-3547-12D6887B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5CC2-0BD8-4658-477D-7846740EC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9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/>
                  <a:t> indicates a directed</a:t>
                </a:r>
                <a:r>
                  <a:rPr lang="en-US" baseline="0"/>
                  <a:t> edge from j to </a:t>
                </a:r>
                <a:r>
                  <a:rPr lang="en-US" baseline="0" err="1"/>
                  <a:t>i</a:t>
                </a:r>
                <a:r>
                  <a:rPr lang="en-US" baseline="0"/>
                  <a:t> which is somewhat counterintuitive but turns out to be mathematically convenient</a:t>
                </a:r>
              </a:p>
              <a:p>
                <a:r>
                  <a:rPr lang="en-US" baseline="0"/>
                  <a:t>Self edges are represented by a 1 for mathematical convenience </a:t>
                </a:r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/>
                  <a:t>Note that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𝑎_𝑖𝑗=1</a:t>
                </a:r>
                <a:r>
                  <a:rPr lang="en-US"/>
                  <a:t> indicates a directed</a:t>
                </a:r>
                <a:r>
                  <a:rPr lang="en-US" baseline="0"/>
                  <a:t> edge from j to </a:t>
                </a:r>
                <a:r>
                  <a:rPr lang="en-US" baseline="0" err="1"/>
                  <a:t>i</a:t>
                </a:r>
                <a:r>
                  <a:rPr lang="en-US" baseline="0"/>
                  <a:t> which is somewhat counterintuitive but turns out to be mathematically convenient</a:t>
                </a:r>
              </a:p>
              <a:p>
                <a:r>
                  <a:rPr lang="en-US" baseline="0"/>
                  <a:t>Self edges are represented by a 1 for mathematical convenience </a:t>
                </a:r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7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9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 matrix with all positive values such as the adjacency matrix, there is only one positive eigenvalue per the Perron-Frobenius theorem)</a:t>
            </a:r>
          </a:p>
          <a:p>
            <a:r>
              <a:rPr lang="en-US"/>
              <a:t>Technically, this is only true for connected networks (i.e., networks with one component). For multi-component networks, each component will have exactly one positive eigenvalue.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 component of a node A is the set of nodes that are reachable from the node on a directed path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7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7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5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hyperlink" Target="https://ocw.mit.edu/courses/18-065-matrix-methods-in-data-analysis-signal-processing-and-machine-learning-spring-201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2.372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2.372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8.png"/><Relationship Id="rId4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1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0.png"/><Relationship Id="rId11" Type="http://schemas.openxmlformats.org/officeDocument/2006/relationships/image" Target="../media/image521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1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5" Type="http://schemas.openxmlformats.org/officeDocument/2006/relationships/image" Target="../media/image7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Relationship Id="rId14" Type="http://schemas.openxmlformats.org/officeDocument/2006/relationships/image" Target="../media/image6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1D5EC-7FBB-D23E-8881-0F72F8DC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BD28-B8E7-081C-1CCF-9A0B897B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C2375-2FA5-FF5B-8EAB-EDFBEFB1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84541" cy="28736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a list for each node where the list for node I contains the labels of its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edge appears twice in the adjacency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Special considerations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Multiedges</a:t>
            </a:r>
            <a:r>
              <a:rPr lang="en-US" dirty="0"/>
              <a:t> are represented by repeated entries in the neighbors list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Self-loop (node connected to itself) is represented by the node being included in its neighbor list (</a:t>
            </a:r>
            <a:r>
              <a:rPr lang="en-US" b="1" dirty="0"/>
              <a:t>included twice</a:t>
            </a:r>
            <a:r>
              <a:rPr lang="en-US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51B85F8-C403-61DD-B1A3-5469AFC097EB}"/>
              </a:ext>
            </a:extLst>
          </p:cNvPr>
          <p:cNvGrpSpPr/>
          <p:nvPr/>
        </p:nvGrpSpPr>
        <p:grpSpPr>
          <a:xfrm>
            <a:off x="9398102" y="1188720"/>
            <a:ext cx="2030211" cy="1687660"/>
            <a:chOff x="7710893" y="3975270"/>
            <a:chExt cx="2030211" cy="16876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C38824-934E-25EC-5F0C-351B07FF83A6}"/>
                </a:ext>
              </a:extLst>
            </p:cNvPr>
            <p:cNvSpPr/>
            <p:nvPr/>
          </p:nvSpPr>
          <p:spPr>
            <a:xfrm>
              <a:off x="9010827" y="529717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C7F99D-54AD-B9CA-6203-497DF491D99D}"/>
                </a:ext>
              </a:extLst>
            </p:cNvPr>
            <p:cNvSpPr/>
            <p:nvPr/>
          </p:nvSpPr>
          <p:spPr>
            <a:xfrm>
              <a:off x="7710893" y="4776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CF2EF5-0A0B-3759-6DFF-89F527CAC9F1}"/>
                </a:ext>
              </a:extLst>
            </p:cNvPr>
            <p:cNvSpPr/>
            <p:nvPr/>
          </p:nvSpPr>
          <p:spPr>
            <a:xfrm>
              <a:off x="8523970" y="397705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31F646-CD20-F148-93F8-7C68F6DF8095}"/>
                </a:ext>
              </a:extLst>
            </p:cNvPr>
            <p:cNvSpPr/>
            <p:nvPr/>
          </p:nvSpPr>
          <p:spPr>
            <a:xfrm>
              <a:off x="9375344" y="472010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ED5E8D-EDB2-A785-D050-09A3BB58DF6D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7893773" y="4342816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28BE46-45C6-B9A2-EA9A-820672A0390B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8706850" y="4342816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A7955DB-295A-14AD-9A1F-C42D4C33F178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8706850" y="4342816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DD6923-3609-0594-3794-66671F201822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8076653" y="4959812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647C0F-629C-A90E-61D6-F1148B3C0321}"/>
                </a:ext>
              </a:extLst>
            </p:cNvPr>
            <p:cNvSpPr txBox="1"/>
            <p:nvPr/>
          </p:nvSpPr>
          <p:spPr>
            <a:xfrm>
              <a:off x="8552253" y="3975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32D2F3-4B0F-BFC5-CDC5-70E470B8DDDA}"/>
                </a:ext>
              </a:extLst>
            </p:cNvPr>
            <p:cNvSpPr txBox="1"/>
            <p:nvPr/>
          </p:nvSpPr>
          <p:spPr>
            <a:xfrm>
              <a:off x="7739972" y="4773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86E652-A4C6-9F6F-2829-CD94672DEACB}"/>
                </a:ext>
              </a:extLst>
            </p:cNvPr>
            <p:cNvSpPr txBox="1"/>
            <p:nvPr/>
          </p:nvSpPr>
          <p:spPr>
            <a:xfrm>
              <a:off x="9409069" y="471832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D99D7D-BF36-B776-CD9D-C829BA787DC4}"/>
                </a:ext>
              </a:extLst>
            </p:cNvPr>
            <p:cNvSpPr txBox="1"/>
            <p:nvPr/>
          </p:nvSpPr>
          <p:spPr>
            <a:xfrm>
              <a:off x="9043050" y="529359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332373B-8726-518E-279B-64F500064C00}"/>
              </a:ext>
            </a:extLst>
          </p:cNvPr>
          <p:cNvGraphicFramePr>
            <a:graphicFrameLocks noGrp="1"/>
          </p:cNvGraphicFramePr>
          <p:nvPr/>
        </p:nvGraphicFramePr>
        <p:xfrm>
          <a:off x="9151748" y="3142788"/>
          <a:ext cx="2522920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61460">
                  <a:extLst>
                    <a:ext uri="{9D8B030D-6E8A-4147-A177-3AD203B41FA5}">
                      <a16:colId xmlns:a16="http://schemas.microsoft.com/office/drawing/2014/main" val="2462345444"/>
                    </a:ext>
                  </a:extLst>
                </a:gridCol>
                <a:gridCol w="1261460">
                  <a:extLst>
                    <a:ext uri="{9D8B030D-6E8A-4147-A177-3AD203B41FA5}">
                      <a16:colId xmlns:a16="http://schemas.microsoft.com/office/drawing/2014/main" val="2221542591"/>
                    </a:ext>
                  </a:extLst>
                </a:gridCol>
              </a:tblGrid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4498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304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1, 4, </a:t>
                      </a: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2, 2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68001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99266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94965"/>
                  </a:ext>
                </a:extLst>
              </a:tr>
            </a:tbl>
          </a:graphicData>
        </a:graphic>
      </p:graphicFrame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3B5C49C-0D9A-5897-4F6C-F5F1B7D50752}"/>
              </a:ext>
            </a:extLst>
          </p:cNvPr>
          <p:cNvCxnSpPr>
            <a:cxnSpLocks/>
            <a:stCxn id="14" idx="0"/>
            <a:endCxn id="14" idx="2"/>
          </p:cNvCxnSpPr>
          <p:nvPr/>
        </p:nvCxnSpPr>
        <p:spPr>
          <a:xfrm rot="16200000" flipH="1">
            <a:off x="9404579" y="2171476"/>
            <a:ext cx="369332" cy="12700"/>
          </a:xfrm>
          <a:prstGeom prst="curvedConnector5">
            <a:avLst>
              <a:gd name="adj1" fmla="val -61896"/>
              <a:gd name="adj2" fmla="val -3411031"/>
              <a:gd name="adj3" fmla="val 161896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12514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40D70-2F58-8076-41FE-11275DC2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9A84-68BA-AD99-3888-CE753979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21B83-306F-CC7E-5DB3-BFE293E4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84541" cy="36153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a list for each node where the list for node I contains the labels of its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edge appears twice in the adjacency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Special considerations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Multiedges</a:t>
            </a:r>
            <a:r>
              <a:rPr lang="en-US" dirty="0"/>
              <a:t> are represented by repeated entries in the neighbors list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Self-loop (node connected to itself) is represented by the node being included in its neighbor list (</a:t>
            </a:r>
            <a:r>
              <a:rPr lang="en-US" b="1" dirty="0"/>
              <a:t>included twice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Directed network can be represented by two lists, one for outgoing edges, one for incoming edges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E477212-94E7-CE21-CAF1-7C34DBBE82BC}"/>
              </a:ext>
            </a:extLst>
          </p:cNvPr>
          <p:cNvGraphicFramePr>
            <a:graphicFrameLocks noGrp="1"/>
          </p:cNvGraphicFramePr>
          <p:nvPr/>
        </p:nvGraphicFramePr>
        <p:xfrm>
          <a:off x="9151748" y="3142788"/>
          <a:ext cx="2522919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40973">
                  <a:extLst>
                    <a:ext uri="{9D8B030D-6E8A-4147-A177-3AD203B41FA5}">
                      <a16:colId xmlns:a16="http://schemas.microsoft.com/office/drawing/2014/main" val="2462345444"/>
                    </a:ext>
                  </a:extLst>
                </a:gridCol>
                <a:gridCol w="840973">
                  <a:extLst>
                    <a:ext uri="{9D8B030D-6E8A-4147-A177-3AD203B41FA5}">
                      <a16:colId xmlns:a16="http://schemas.microsoft.com/office/drawing/2014/main" val="2221542591"/>
                    </a:ext>
                  </a:extLst>
                </a:gridCol>
                <a:gridCol w="840973">
                  <a:extLst>
                    <a:ext uri="{9D8B030D-6E8A-4147-A177-3AD203B41FA5}">
                      <a16:colId xmlns:a16="http://schemas.microsoft.com/office/drawing/2014/main" val="2873821898"/>
                    </a:ext>
                  </a:extLst>
                </a:gridCol>
              </a:tblGrid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4498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304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1, 4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68001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99266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94965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26B08877-8751-66E8-CCC7-62CA4A6BB969}"/>
              </a:ext>
            </a:extLst>
          </p:cNvPr>
          <p:cNvGrpSpPr/>
          <p:nvPr/>
        </p:nvGrpSpPr>
        <p:grpSpPr>
          <a:xfrm>
            <a:off x="9398102" y="992599"/>
            <a:ext cx="2030211" cy="1694010"/>
            <a:chOff x="9113393" y="1418112"/>
            <a:chExt cx="2030211" cy="169401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801823-76E6-4292-33CA-B98ED88DD821}"/>
                </a:ext>
              </a:extLst>
            </p:cNvPr>
            <p:cNvSpPr/>
            <p:nvPr/>
          </p:nvSpPr>
          <p:spPr>
            <a:xfrm>
              <a:off x="10413327" y="27400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656F8E-1826-AF9A-FA30-EA5E236DA041}"/>
                </a:ext>
              </a:extLst>
            </p:cNvPr>
            <p:cNvSpPr/>
            <p:nvPr/>
          </p:nvSpPr>
          <p:spPr>
            <a:xfrm>
              <a:off x="9113393" y="22197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379500D-38C0-B78E-F224-46B2B8659A2A}"/>
                </a:ext>
              </a:extLst>
            </p:cNvPr>
            <p:cNvSpPr/>
            <p:nvPr/>
          </p:nvSpPr>
          <p:spPr>
            <a:xfrm>
              <a:off x="9926470" y="141989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DA8A81-18FB-0F1D-3899-23534D5F7D15}"/>
                </a:ext>
              </a:extLst>
            </p:cNvPr>
            <p:cNvSpPr/>
            <p:nvPr/>
          </p:nvSpPr>
          <p:spPr>
            <a:xfrm>
              <a:off x="10777844" y="216295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FC3157B-2F99-E8D7-6892-D8B0C1775C07}"/>
                </a:ext>
              </a:extLst>
            </p:cNvPr>
            <p:cNvCxnSpPr>
              <a:stCxn id="36" idx="4"/>
              <a:endCxn id="35" idx="0"/>
            </p:cNvCxnSpPr>
            <p:nvPr/>
          </p:nvCxnSpPr>
          <p:spPr>
            <a:xfrm flipH="1">
              <a:off x="9296273" y="1785658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EB1ED30-882C-64BB-DACC-82A7A4AA0B03}"/>
                </a:ext>
              </a:extLst>
            </p:cNvPr>
            <p:cNvCxnSpPr>
              <a:cxnSpLocks/>
              <a:stCxn id="36" idx="4"/>
              <a:endCxn id="37" idx="0"/>
            </p:cNvCxnSpPr>
            <p:nvPr/>
          </p:nvCxnSpPr>
          <p:spPr>
            <a:xfrm>
              <a:off x="10109350" y="1785658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0CC42C1-944A-B57F-1531-1BFFF798E6A7}"/>
                </a:ext>
              </a:extLst>
            </p:cNvPr>
            <p:cNvCxnSpPr>
              <a:cxnSpLocks/>
              <a:stCxn id="36" idx="4"/>
              <a:endCxn id="34" idx="0"/>
            </p:cNvCxnSpPr>
            <p:nvPr/>
          </p:nvCxnSpPr>
          <p:spPr>
            <a:xfrm>
              <a:off x="10109350" y="1785658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E8114E-E463-2E45-AD6B-320CFEFF97D2}"/>
                </a:ext>
              </a:extLst>
            </p:cNvPr>
            <p:cNvCxnSpPr>
              <a:cxnSpLocks/>
              <a:stCxn id="34" idx="0"/>
              <a:endCxn id="35" idx="6"/>
            </p:cNvCxnSpPr>
            <p:nvPr/>
          </p:nvCxnSpPr>
          <p:spPr>
            <a:xfrm flipH="1" flipV="1">
              <a:off x="9479153" y="2402654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63F5A8-5917-22A8-3F61-48BD6DDA3DE8}"/>
                </a:ext>
              </a:extLst>
            </p:cNvPr>
            <p:cNvSpPr txBox="1"/>
            <p:nvPr/>
          </p:nvSpPr>
          <p:spPr>
            <a:xfrm>
              <a:off x="9954753" y="141811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485538-3F27-7DE8-CDAC-D1FFAF672897}"/>
                </a:ext>
              </a:extLst>
            </p:cNvPr>
            <p:cNvSpPr txBox="1"/>
            <p:nvPr/>
          </p:nvSpPr>
          <p:spPr>
            <a:xfrm>
              <a:off x="9142472" y="221620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7E919B-9DF8-9270-C8AE-C389A8569CA4}"/>
                </a:ext>
              </a:extLst>
            </p:cNvPr>
            <p:cNvSpPr txBox="1"/>
            <p:nvPr/>
          </p:nvSpPr>
          <p:spPr>
            <a:xfrm>
              <a:off x="10811569" y="21611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59F552-C7B8-BACB-D426-528F09728F60}"/>
                </a:ext>
              </a:extLst>
            </p:cNvPr>
            <p:cNvSpPr txBox="1"/>
            <p:nvPr/>
          </p:nvSpPr>
          <p:spPr>
            <a:xfrm>
              <a:off x="10445550" y="27364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A174EB79-3E88-1E38-924F-BEA938B01323}"/>
                </a:ext>
              </a:extLst>
            </p:cNvPr>
            <p:cNvCxnSpPr>
              <a:stCxn id="45" idx="0"/>
              <a:endCxn id="45" idx="2"/>
            </p:cNvCxnSpPr>
            <p:nvPr/>
          </p:nvCxnSpPr>
          <p:spPr>
            <a:xfrm rot="16200000" flipH="1">
              <a:off x="10420543" y="2921106"/>
              <a:ext cx="369332" cy="12700"/>
            </a:xfrm>
            <a:prstGeom prst="curvedConnector5">
              <a:avLst>
                <a:gd name="adj1" fmla="val -61896"/>
                <a:gd name="adj2" fmla="val 3057157"/>
                <a:gd name="adj3" fmla="val 161896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222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85091-A68C-A9A8-1785-4B78C3D2C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9F660-EA53-7DAB-F6BF-4BD1C9FB8B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661087" cy="451937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measure of a computational algorithm’s running time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graph algorithms, this will usually be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(number of nodes) and/or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(number of edges)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use Big O notation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implies the run time is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leading order.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Examples: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constant run time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run time proportional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run time proportional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9F660-EA53-7DAB-F6BF-4BD1C9FB8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661087" cy="4519379"/>
              </a:xfrm>
              <a:blipFill>
                <a:blip r:embed="rId2"/>
                <a:stretch>
                  <a:fillRect l="-2667" t="-2801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Graph of N (computational steps) vs n (input size) for different computational complexities">
            <a:extLst>
              <a:ext uri="{FF2B5EF4-FFF2-40B4-BE49-F238E27FC236}">
                <a16:creationId xmlns:a16="http://schemas.microsoft.com/office/drawing/2014/main" id="{9FE45F8E-8544-17C6-5773-028D36966D78}"/>
              </a:ext>
            </a:extLst>
          </p:cNvPr>
          <p:cNvGrpSpPr/>
          <p:nvPr/>
        </p:nvGrpSpPr>
        <p:grpSpPr>
          <a:xfrm>
            <a:off x="7798419" y="1188720"/>
            <a:ext cx="4261551" cy="4521270"/>
            <a:chOff x="7798419" y="1188720"/>
            <a:chExt cx="4261551" cy="4521270"/>
          </a:xfrm>
        </p:grpSpPr>
        <p:pic>
          <p:nvPicPr>
            <p:cNvPr id="1026" name="Picture 2" descr="undefined">
              <a:extLst>
                <a:ext uri="{FF2B5EF4-FFF2-40B4-BE49-F238E27FC236}">
                  <a16:creationId xmlns:a16="http://schemas.microsoft.com/office/drawing/2014/main" id="{525C9CDC-E790-8267-12D0-93B722E4B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8419" y="1188720"/>
              <a:ext cx="4261551" cy="426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6966C5-8A2C-D6C2-492C-5310356A12E8}"/>
                </a:ext>
              </a:extLst>
            </p:cNvPr>
            <p:cNvSpPr txBox="1"/>
            <p:nvPr/>
          </p:nvSpPr>
          <p:spPr>
            <a:xfrm>
              <a:off x="8986096" y="5448380"/>
              <a:ext cx="18020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wikipedia.org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5406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DC09-3661-AFB8-42CC-27D2973E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my algorithm finish while I get coffee?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232AF-F1B1-EA19-7AD4-6B6662B0A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51202" cy="52409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algorithm with complexity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 For an arbitrary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 run time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Suppose we have an algorithm (or a machine learning training step) for a graph with complexity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Test run on a graph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takes 1 second</a:t>
                </a: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a network 1000 times larger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) runtime will be about 1000 seconds (16.67 minutes) (note 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if the algorithm complexity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?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the same test run configuration with 1 second running time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Scaling the graph by 1000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), implies a run time of 1 billion seconds (</a:t>
                </a:r>
                <a:r>
                  <a:rPr lang="en-US" b="1" dirty="0"/>
                  <a:t>31.7 years</a:t>
                </a:r>
                <a:r>
                  <a:rPr lang="en-US" dirty="0"/>
                  <a:t>) (note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1232AF-F1B1-EA19-7AD4-6B6662B0A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51202" cy="5240987"/>
              </a:xfrm>
              <a:blipFill>
                <a:blip r:embed="rId3"/>
                <a:stretch>
                  <a:fillRect l="-1964" t="-12802" r="-2525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3145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many networks, a node is important if it is connected to other important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Consider an undirected network. Let’s define the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to be </a:t>
                </a:r>
                <a:r>
                  <a:rPr lang="en-US" i="1"/>
                  <a:t>proportional</a:t>
                </a:r>
                <a:r>
                  <a:rPr lang="en-US"/>
                  <a:t> to the centralities of its neighbors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/>
              </a:p>
              <a:p>
                <a:pPr marL="346075"/>
                <a:r>
                  <a:rPr lang="en-US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is the inverse proportionality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element of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>
                    <a:solidFill>
                      <a:schemeClr val="accent1"/>
                    </a:solidFill>
                  </a:rPr>
                  <a:t>So we need the centrality measures to compute the centrality measures? How do we proceed?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  <a:blipFill>
                <a:blip r:embed="rId2"/>
                <a:stretch>
                  <a:fillRect l="-2097" t="-3096" r="-1663" b="-3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8668DF-AF73-47CD-5421-99D84BC9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Eigenvector centrality for undirected networks</a:t>
            </a:r>
          </a:p>
        </p:txBody>
      </p:sp>
    </p:spTree>
    <p:extLst>
      <p:ext uri="{BB962C8B-B14F-4D97-AF65-F5344CB8AC3E}">
        <p14:creationId xmlns:p14="http://schemas.microsoft.com/office/powerpoint/2010/main" val="4004078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DDD00-30D7-FB90-71C2-3AB7EBFA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in 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𝐀𝐱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which is equivalent to</a:t>
                </a:r>
                <a:r>
                  <a:rPr lang="en-US" b="1"/>
                  <a:t> eigenvalue problem: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Select the leading eigenvector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(the one corresponding to the largest positive eigenvalue)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/>
                  <a:t> to the value value of the leading eigenvalue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Centrality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/>
                  <a:t> element of the leading eigenvector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  <a:blipFill>
                <a:blip r:embed="rId3"/>
                <a:stretch>
                  <a:fillRect l="-2352" t="-21696" r="-568" b="-2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659485-1E00-3B94-ABFD-B5CC3124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Eigenvector centrality for undirected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8ACDB-C96B-83C2-8C6E-202C8E0C2C5C}"/>
              </a:ext>
            </a:extLst>
          </p:cNvPr>
          <p:cNvSpPr txBox="1"/>
          <p:nvPr/>
        </p:nvSpPr>
        <p:spPr>
          <a:xfrm>
            <a:off x="9006840" y="1188720"/>
            <a:ext cx="2980944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u="sng"/>
              <a:t>Linear Algebra for the win!!</a:t>
            </a:r>
          </a:p>
          <a:p>
            <a:r>
              <a:rPr lang="en-US" sz="1400"/>
              <a:t>Linear algebra is fundamental to machine learning. Graph learning is no exception. If you want a linear algebra refresher, I suggest Dr. </a:t>
            </a:r>
            <a:r>
              <a:rPr lang="en-US" sz="1400">
                <a:solidFill>
                  <a:schemeClr val="accent6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Gilbert Strang’s MIT’s open course</a:t>
            </a:r>
            <a:r>
              <a:rPr lang="en-US" sz="1400"/>
              <a:t>.</a:t>
            </a:r>
          </a:p>
        </p:txBody>
      </p:sp>
      <p:pic>
        <p:nvPicPr>
          <p:cNvPr id="1026" name="Picture 2" descr="Cupcake Matrix">
            <a:extLst>
              <a:ext uri="{FF2B5EF4-FFF2-40B4-BE49-F238E27FC236}">
                <a16:creationId xmlns:a16="http://schemas.microsoft.com/office/drawing/2014/main" id="{8E9E06D7-F455-3888-2A32-D6BA7C59C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840" y="2740712"/>
            <a:ext cx="2980944" cy="223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95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7E39-2468-3D3E-0CAB-3601F9E1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Eigenvector centrality on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Adjacency matrix of a directed network generally has </a:t>
                </a:r>
                <a:r>
                  <a:rPr lang="en-US" i="1"/>
                  <a:t>left</a:t>
                </a:r>
                <a:r>
                  <a:rPr lang="en-US"/>
                  <a:t> and </a:t>
                </a:r>
                <a:r>
                  <a:rPr lang="en-US" i="1"/>
                  <a:t>right </a:t>
                </a:r>
                <a:r>
                  <a:rPr lang="en-US"/>
                  <a:t>eigenvectors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</a:t>
                </a:r>
                <a:r>
                  <a:rPr lang="en-US" i="1"/>
                  <a:t>right </a:t>
                </a:r>
                <a:r>
                  <a:rPr lang="en-US"/>
                  <a:t>eigenvector indicates the importance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based on the importance of nodes that point to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Limitations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Only nodes in a strongly connected component of two or more nodes (or its out component) will have non-zero eigenvector centrality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A node could have a high in-degree but zero eigenvector centrality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  <a:blipFill>
                <a:blip r:embed="rId3"/>
                <a:stretch>
                  <a:fillRect l="-2379" t="-3503" r="-2379" b="-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BD677F8-68E6-8EDD-56CE-211238DBB18D}"/>
              </a:ext>
            </a:extLst>
          </p:cNvPr>
          <p:cNvGrpSpPr/>
          <p:nvPr/>
        </p:nvGrpSpPr>
        <p:grpSpPr>
          <a:xfrm>
            <a:off x="8833104" y="862530"/>
            <a:ext cx="3083306" cy="5672691"/>
            <a:chOff x="8833104" y="862530"/>
            <a:chExt cx="3083306" cy="56726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543412-8C47-FC21-2A27-DC6D5F10E573}"/>
                </a:ext>
              </a:extLst>
            </p:cNvPr>
            <p:cNvGrpSpPr/>
            <p:nvPr/>
          </p:nvGrpSpPr>
          <p:grpSpPr>
            <a:xfrm>
              <a:off x="8833104" y="1150174"/>
              <a:ext cx="3083306" cy="3308002"/>
              <a:chOff x="8942832" y="1195894"/>
              <a:chExt cx="2973578" cy="32152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A20539-FDDF-4E3D-0793-980DE1FE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2832" y="1195894"/>
                <a:ext cx="2973578" cy="3215247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D63321C-AB81-E07A-41D8-FE7948F9FD01}"/>
                  </a:ext>
                </a:extLst>
              </p:cNvPr>
              <p:cNvSpPr/>
              <p:nvPr/>
            </p:nvSpPr>
            <p:spPr>
              <a:xfrm>
                <a:off x="9354312" y="2478024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4BF966-055D-537A-C741-736F109E852A}"/>
                  </a:ext>
                </a:extLst>
              </p:cNvPr>
              <p:cNvSpPr/>
              <p:nvPr/>
            </p:nvSpPr>
            <p:spPr>
              <a:xfrm>
                <a:off x="10219309" y="1615440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C59DD-3687-AEF4-B3DC-9BB2BBFB49E9}"/>
                </a:ext>
              </a:extLst>
            </p:cNvPr>
            <p:cNvSpPr txBox="1"/>
            <p:nvPr/>
          </p:nvSpPr>
          <p:spPr>
            <a:xfrm>
              <a:off x="8833104" y="4503896"/>
              <a:ext cx="3083306" cy="20313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Node A has zero eigenvector centrality because it has no nodes pointing to 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/>
                <a:t>Node B is pointed to by node A only, so it also has zero eigenvector centrality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D4657-F4FE-52FC-4F36-81EF07A614A0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47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E1B1-54E6-5E2C-9028-96F33F44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Addresses limitations of eigenvector centrality on directed networks by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Adding a small constant importance,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/>
                  <a:t>, to </a:t>
                </a:r>
                <a:r>
                  <a:rPr lang="en-US" b="1"/>
                  <a:t>every</a:t>
                </a:r>
                <a:r>
                  <a:rPr lang="en-US"/>
                  <a:t> node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Scaling the contribution of neighbor nodes importance by the inverse of their out-degree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In matrix form (setting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/>
                  <a:t>)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  <a:p>
                <a:pPr marL="350837" lvl="1" indent="-342900">
                  <a:buFont typeface="Arial" panose="020B0604020202020204" pitchFamily="34" charset="0"/>
                  <a:buChar char="•"/>
                </a:pPr>
                <a:r>
                  <a:rPr lang="en-US" sz="2400"/>
                  <a:t>The scaling term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/>
                  <a:t> must be chosen carefully.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/>
                  <a:t>If it’s too small, every node’s PageRank approaches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/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/>
                  <a:t>If it’s too large,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/>
                  <a:t> becomes singular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/>
                  <a:t>Undirected networks choose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/>
                  <a:t>, directed network requires experimentation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  <a:blipFill>
                <a:blip r:embed="rId2"/>
                <a:stretch>
                  <a:fillRect l="-2393" t="-2286" b="-1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D43FE57-67C0-B1B2-4D61-103F43935334}"/>
              </a:ext>
            </a:extLst>
          </p:cNvPr>
          <p:cNvGrpSpPr/>
          <p:nvPr/>
        </p:nvGrpSpPr>
        <p:grpSpPr>
          <a:xfrm>
            <a:off x="8897112" y="1188720"/>
            <a:ext cx="3083306" cy="3169924"/>
            <a:chOff x="8897112" y="1188720"/>
            <a:chExt cx="3083306" cy="3169924"/>
          </a:xfrm>
        </p:grpSpPr>
        <p:pic>
          <p:nvPicPr>
            <p:cNvPr id="2050" name="Picture 2" descr="Google logo - Wikipedia">
              <a:extLst>
                <a:ext uri="{FF2B5EF4-FFF2-40B4-BE49-F238E27FC236}">
                  <a16:creationId xmlns:a16="http://schemas.microsoft.com/office/drawing/2014/main" id="{E5845495-7AA7-82F3-5E1C-13C51775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888" y="1188720"/>
              <a:ext cx="2230143" cy="7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/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/>
                    <a:t>PageRank was developed  by Google for web page ranking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/>
                    <a:t>Still plays a central role in Google search, though other factors are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/>
                    <a:t>=0.85 – no one knows how this was selected!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  <a:blipFill>
                  <a:blip r:embed="rId4"/>
                  <a:stretch>
                    <a:fillRect l="-1183" t="-1050" r="-592" b="-2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0740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6834-83FA-1275-633C-DAA4E74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Betweenness Centrality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52360" cy="549387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Measures the extent to which a node is on shortest paths between other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betweenness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is </a:t>
                </a:r>
              </a:p>
              <a:p>
                <a:pPr algn="ctr"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/>
              </a:p>
              <a:p>
                <a:pPr marL="346075"/>
                <a:r>
                  <a:rPr lang="en-US"/>
                  <a:t>where the sum is over all shortest paths for all node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/>
                  <a:t>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that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/>
                  <a:t> 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/>
                  <a:t>Removal of nodes with high betweenness centrality will most disrupt ”flow” (of information, water, energy, etc.)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/>
                  <a:t>May be convenient to normalize by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/>
                  <a:t>Can be applied to directed and undirected networks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52360" cy="5493876"/>
              </a:xfrm>
              <a:blipFill>
                <a:blip r:embed="rId2"/>
                <a:stretch>
                  <a:fillRect l="-2373" t="-2220" r="-2946" b="-1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596A28A-EB1A-DFEA-5383-38037B6FC21C}"/>
              </a:ext>
            </a:extLst>
          </p:cNvPr>
          <p:cNvGrpSpPr/>
          <p:nvPr/>
        </p:nvGrpSpPr>
        <p:grpSpPr>
          <a:xfrm>
            <a:off x="8851391" y="862530"/>
            <a:ext cx="3232912" cy="4160791"/>
            <a:chOff x="8851391" y="862530"/>
            <a:chExt cx="3232912" cy="41607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73A6C6-36F2-54C2-3D67-9D92EAED02DF}"/>
                </a:ext>
              </a:extLst>
            </p:cNvPr>
            <p:cNvGrpSpPr/>
            <p:nvPr/>
          </p:nvGrpSpPr>
          <p:grpSpPr>
            <a:xfrm>
              <a:off x="8851391" y="1227166"/>
              <a:ext cx="3232912" cy="3796155"/>
              <a:chOff x="8851391" y="1227166"/>
              <a:chExt cx="3232912" cy="379615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9392A7-93E3-C463-7020-B7E9FE017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1392" y="1227166"/>
                <a:ext cx="3232911" cy="141771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6C944-5A1F-E186-8933-2D1B7F8A09FD}"/>
                  </a:ext>
                </a:extLst>
              </p:cNvPr>
              <p:cNvSpPr txBox="1"/>
              <p:nvPr/>
            </p:nvSpPr>
            <p:spPr>
              <a:xfrm>
                <a:off x="8851391" y="2991996"/>
                <a:ext cx="3232911" cy="203132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Node A has low degree (only 2 neighbors)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All paths between nodes in Group 1 and those in Group 2 must pass through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A will have high betweenness centrality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45C03A-5E74-B9DC-FDDE-6579538B8923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433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076-FE2F-67EF-7A85-92F76A15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CE0C-35FD-6B52-C12F-9136F7C7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089904" cy="40672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i="1"/>
              <a:t>clique</a:t>
            </a:r>
            <a:r>
              <a:rPr lang="en-US"/>
              <a:t> is a set of nodes in which every node is connected to every other node within an undirected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Cliques may overlap, i.e., some nodes in one clique may belong to another clique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A clique found in a sparse network may indicate that the clique nodes are more similar than randomly selected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/>
              <a:t>Family members in a social group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/>
              <a:t>Groups of interacting proteins in cellular networks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/>
              <a:t>Financial entities that interact through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88197-E791-E9AB-1B1E-6DA71C2539FA}"/>
              </a:ext>
            </a:extLst>
          </p:cNvPr>
          <p:cNvSpPr txBox="1"/>
          <p:nvPr/>
        </p:nvSpPr>
        <p:spPr>
          <a:xfrm>
            <a:off x="9198286" y="5255987"/>
            <a:ext cx="279889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clique of 4 nodes (top)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Two cliques with overlapping nodes (bottom)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C8E02E-B5F7-DB13-C743-9A2B240D400D}"/>
              </a:ext>
            </a:extLst>
          </p:cNvPr>
          <p:cNvGrpSpPr/>
          <p:nvPr/>
        </p:nvGrpSpPr>
        <p:grpSpPr>
          <a:xfrm>
            <a:off x="9198286" y="74905"/>
            <a:ext cx="2798315" cy="2264693"/>
            <a:chOff x="9198286" y="74905"/>
            <a:chExt cx="2798315" cy="22646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71BD78-271B-AA9F-DFDF-29AAFF29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595902" y="-61101"/>
              <a:ext cx="2003083" cy="2798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E9635-38AA-7B5E-BDE1-0D547E4CC97B}"/>
                </a:ext>
              </a:extLst>
            </p:cNvPr>
            <p:cNvSpPr txBox="1"/>
            <p:nvPr/>
          </p:nvSpPr>
          <p:spPr>
            <a:xfrm>
              <a:off x="9651510" y="74905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785047-3E72-3DE3-E507-7CF6676C68D2}"/>
                </a:ext>
              </a:extLst>
            </p:cNvPr>
            <p:cNvSpPr/>
            <p:nvPr/>
          </p:nvSpPr>
          <p:spPr>
            <a:xfrm>
              <a:off x="10010380" y="1207567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EE36DE-9FA2-0970-DA37-6310A6A2032C}"/>
                </a:ext>
              </a:extLst>
            </p:cNvPr>
            <p:cNvSpPr/>
            <p:nvPr/>
          </p:nvSpPr>
          <p:spPr>
            <a:xfrm>
              <a:off x="10563970" y="672901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8E2C1C-32AC-EFE6-B02E-CA194CCA7F88}"/>
                </a:ext>
              </a:extLst>
            </p:cNvPr>
            <p:cNvSpPr/>
            <p:nvPr/>
          </p:nvSpPr>
          <p:spPr>
            <a:xfrm>
              <a:off x="10537229" y="175564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192735-9138-D414-8ABA-C4468C2E3474}"/>
                </a:ext>
              </a:extLst>
            </p:cNvPr>
            <p:cNvSpPr/>
            <p:nvPr/>
          </p:nvSpPr>
          <p:spPr>
            <a:xfrm>
              <a:off x="11085576" y="1211842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B9A9E1-6ED6-8BF9-9724-399AC3E26BB8}"/>
              </a:ext>
            </a:extLst>
          </p:cNvPr>
          <p:cNvGrpSpPr/>
          <p:nvPr/>
        </p:nvGrpSpPr>
        <p:grpSpPr>
          <a:xfrm>
            <a:off x="9198286" y="2403606"/>
            <a:ext cx="2798895" cy="2788373"/>
            <a:chOff x="9198286" y="2403606"/>
            <a:chExt cx="2798895" cy="27883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53DF2F-F78D-8D16-7368-891582E1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8286" y="2403606"/>
              <a:ext cx="2798895" cy="278837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EF5E0A-C2C1-4E53-28AB-95FF43A51B3B}"/>
                </a:ext>
              </a:extLst>
            </p:cNvPr>
            <p:cNvSpPr/>
            <p:nvPr/>
          </p:nvSpPr>
          <p:spPr>
            <a:xfrm>
              <a:off x="9225718" y="3286859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4B8E2E-1CB0-27DF-78E0-D4C6C463EEA3}"/>
                </a:ext>
              </a:extLst>
            </p:cNvPr>
            <p:cNvSpPr/>
            <p:nvPr/>
          </p:nvSpPr>
          <p:spPr>
            <a:xfrm>
              <a:off x="10070762" y="245225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DC593A-9D82-755E-B067-9764531DF568}"/>
                </a:ext>
              </a:extLst>
            </p:cNvPr>
            <p:cNvSpPr/>
            <p:nvPr/>
          </p:nvSpPr>
          <p:spPr>
            <a:xfrm>
              <a:off x="10902696" y="4981667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01D46-D0D8-261E-9172-966305A96189}"/>
                </a:ext>
              </a:extLst>
            </p:cNvPr>
            <p:cNvSpPr/>
            <p:nvPr/>
          </p:nvSpPr>
          <p:spPr>
            <a:xfrm>
              <a:off x="11759184" y="4137371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CDE931-0517-496B-52D1-C978FAED4EAE}"/>
                </a:ext>
              </a:extLst>
            </p:cNvPr>
            <p:cNvGrpSpPr/>
            <p:nvPr/>
          </p:nvGrpSpPr>
          <p:grpSpPr>
            <a:xfrm>
              <a:off x="10070762" y="4111190"/>
              <a:ext cx="182880" cy="195056"/>
              <a:chOff x="8298837" y="4083622"/>
              <a:chExt cx="182880" cy="19505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8F15227-68C7-07C3-3D01-6202A856D3CF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5A40388A-C41E-7C10-2063-0F25F5E6809F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68E6D7-FF39-564B-354C-7EA5CE3398B1}"/>
                </a:ext>
              </a:extLst>
            </p:cNvPr>
            <p:cNvGrpSpPr/>
            <p:nvPr/>
          </p:nvGrpSpPr>
          <p:grpSpPr>
            <a:xfrm>
              <a:off x="10902696" y="3287669"/>
              <a:ext cx="182880" cy="195056"/>
              <a:chOff x="8298837" y="4083622"/>
              <a:chExt cx="182880" cy="19505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F44F8B3-3652-DBA1-B9B9-BD52306ED6BB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hord 27">
                <a:extLst>
                  <a:ext uri="{FF2B5EF4-FFF2-40B4-BE49-F238E27FC236}">
                    <a16:creationId xmlns:a16="http://schemas.microsoft.com/office/drawing/2014/main" id="{677608D4-7DE1-A797-4393-4CBA390F509C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47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06B56-E142-6F68-C495-66653E514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representation and </a:t>
            </a:r>
            <a:r>
              <a:rPr lang="en-US" dirty="0" err="1"/>
              <a:t>metrix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9527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FDDFC-21C1-CBD8-A78F-294AD771D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960E-736E-0232-4585-2DB14962A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Shallow node embeddings</a:t>
            </a:r>
          </a:p>
        </p:txBody>
      </p:sp>
    </p:spTree>
    <p:extLst>
      <p:ext uri="{BB962C8B-B14F-4D97-AF65-F5344CB8AC3E}">
        <p14:creationId xmlns:p14="http://schemas.microsoft.com/office/powerpoint/2010/main" val="24187810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7443B-6A2F-5C33-57B6-E1497DC2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0980-EC14-5AA6-2A7E-DF864D1E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conceptual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C8195-979A-E024-1091-EB85EC0586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39200" cy="21455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will adopt an encoder-decoder paradigm where: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Encoder maps each node (or edge) to an embedding, i.e., a vector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Decoder takes one or more embeddings and infers information about a node, edge, or graph.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Typically, we will only care about the encoder for downstream tasks, but both are necessary to form the embeddings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BC8195-979A-E024-1091-EB85EC0586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39200" cy="2145524"/>
              </a:xfrm>
              <a:blipFill>
                <a:blip r:embed="rId2"/>
                <a:stretch>
                  <a:fillRect l="-2009" t="-5882" b="-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5E9F5FC-4D51-0A53-6A2B-2501082C6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48" y="3429000"/>
            <a:ext cx="8285704" cy="2952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2D600-2F0E-658D-9656-BF0D60B7E85D}"/>
              </a:ext>
            </a:extLst>
          </p:cNvPr>
          <p:cNvSpPr txBox="1"/>
          <p:nvPr/>
        </p:nvSpPr>
        <p:spPr>
          <a:xfrm>
            <a:off x="5202165" y="6381032"/>
            <a:ext cx="1904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 2020</a:t>
            </a:r>
          </a:p>
        </p:txBody>
      </p:sp>
    </p:spTree>
    <p:extLst>
      <p:ext uri="{BB962C8B-B14F-4D97-AF65-F5344CB8AC3E}">
        <p14:creationId xmlns:p14="http://schemas.microsoft.com/office/powerpoint/2010/main" val="7857133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9B02-4268-513F-7A85-FD54F1C0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B5CA-22AA-E259-C9BB-A8FB225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as a lookup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81031-EC79-31A2-07F8-F2D748EF8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056223" cy="18734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simplest case: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graph is static (no nodes added or removed)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embedding is constant for every node and stored in an embedding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the embedding dimension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nodes</a:t>
                </a:r>
                <a:endParaRPr lang="en-US" b="1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encoder is just a lookup, i.e., given a node ID,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it returns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column from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581031-EC79-31A2-07F8-F2D748EF8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056223" cy="1873462"/>
              </a:xfrm>
              <a:blipFill>
                <a:blip r:embed="rId2"/>
                <a:stretch>
                  <a:fillRect l="-1639" t="-675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C244C4-FDB2-D6D0-79FE-9AFB84448AAD}"/>
              </a:ext>
            </a:extLst>
          </p:cNvPr>
          <p:cNvSpPr/>
          <p:nvPr/>
        </p:nvSpPr>
        <p:spPr>
          <a:xfrm>
            <a:off x="3753394" y="3666308"/>
            <a:ext cx="3962400" cy="209876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E4408-21C8-5CA8-0C86-1194BB1C621E}"/>
              </a:ext>
            </a:extLst>
          </p:cNvPr>
          <p:cNvGrpSpPr/>
          <p:nvPr/>
        </p:nvGrpSpPr>
        <p:grpSpPr>
          <a:xfrm rot="16200000">
            <a:off x="3693521" y="4601390"/>
            <a:ext cx="2098767" cy="228601"/>
            <a:chOff x="6534150" y="3407980"/>
            <a:chExt cx="3540125" cy="457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3393F2-CD74-D33E-37CE-73A469D86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BBF6AA-D360-1176-127A-D9F5477D62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0A6630-9CD4-3013-16BF-D6B0BB57C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C4F0622-8CFF-B22D-290E-4AB8DF11AF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AB7A14-C995-C832-190E-5271C9F2DB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741F58-0F55-A6C1-1BA2-EF32C4EB5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4BEA988-87AC-E928-4EA3-2D862F63BF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14843-70B1-8135-A3F6-FBA0A406AFBB}"/>
                  </a:ext>
                </a:extLst>
              </p:cNvPr>
              <p:cNvSpPr txBox="1"/>
              <p:nvPr/>
            </p:nvSpPr>
            <p:spPr>
              <a:xfrm>
                <a:off x="2649582" y="4302573"/>
                <a:ext cx="95576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800" b="1" i="0" smtClean="0">
                        <a:latin typeface="Cambria Math" panose="02040503050406030204" pitchFamily="18" charset="0"/>
                      </a:rPr>
                      <m:t>𝐙</m:t>
                    </m:r>
                  </m:oMath>
                </a14:m>
                <a:r>
                  <a:rPr lang="en-US" sz="4800" dirty="0"/>
                  <a:t>=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B14843-70B1-8135-A3F6-FBA0A406A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82" y="4302573"/>
                <a:ext cx="955766" cy="830997"/>
              </a:xfrm>
              <a:prstGeom prst="rect">
                <a:avLst/>
              </a:prstGeom>
              <a:blipFill>
                <a:blip r:embed="rId3"/>
                <a:stretch>
                  <a:fillRect l="-7895" t="-16418" r="-26316" b="-37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437E8CB7-5780-8FF0-E7B0-FABE8EA366B7}"/>
              </a:ext>
            </a:extLst>
          </p:cNvPr>
          <p:cNvSpPr/>
          <p:nvPr/>
        </p:nvSpPr>
        <p:spPr>
          <a:xfrm rot="16200000">
            <a:off x="5599070" y="4101194"/>
            <a:ext cx="271052" cy="3962400"/>
          </a:xfrm>
          <a:prstGeom prst="leftBrace">
            <a:avLst>
              <a:gd name="adj1" fmla="val 8333"/>
              <a:gd name="adj2" fmla="val 48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FF9BF-6769-DBCD-2FA9-E7B2CB4B7FBC}"/>
                  </a:ext>
                </a:extLst>
              </p:cNvPr>
              <p:cNvSpPr txBox="1"/>
              <p:nvPr/>
            </p:nvSpPr>
            <p:spPr>
              <a:xfrm>
                <a:off x="4561114" y="6201694"/>
                <a:ext cx="2710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columns (one per node)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FF9BF-6769-DBCD-2FA9-E7B2CB4B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114" y="6201694"/>
                <a:ext cx="2710543" cy="369332"/>
              </a:xfrm>
              <a:prstGeom prst="rect">
                <a:avLst/>
              </a:prstGeom>
              <a:blipFill>
                <a:blip r:embed="rId4"/>
                <a:stretch>
                  <a:fillRect t="-6667" r="-93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B54CB69-78EF-8B3B-FBBC-C465C0052DEC}"/>
              </a:ext>
            </a:extLst>
          </p:cNvPr>
          <p:cNvSpPr txBox="1"/>
          <p:nvPr/>
        </p:nvSpPr>
        <p:spPr>
          <a:xfrm>
            <a:off x="6156961" y="4983217"/>
            <a:ext cx="141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 </a:t>
            </a:r>
          </a:p>
          <a:p>
            <a:pPr algn="ctr"/>
            <a:r>
              <a:rPr lang="en-US" dirty="0"/>
              <a:t>matrix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C45B26-DF56-7DF1-ADB6-0EBB3BA0CC87}"/>
              </a:ext>
            </a:extLst>
          </p:cNvPr>
          <p:cNvCxnSpPr>
            <a:cxnSpLocks/>
          </p:cNvCxnSpPr>
          <p:nvPr/>
        </p:nvCxnSpPr>
        <p:spPr>
          <a:xfrm flipH="1">
            <a:off x="4963886" y="3484515"/>
            <a:ext cx="2002971" cy="106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5257E-885D-7B02-D0BF-00E4CF08059C}"/>
                  </a:ext>
                </a:extLst>
              </p:cNvPr>
              <p:cNvSpPr txBox="1"/>
              <p:nvPr/>
            </p:nvSpPr>
            <p:spPr>
              <a:xfrm>
                <a:off x="6908073" y="3264629"/>
                <a:ext cx="4569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the embedding vector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35257E-885D-7B02-D0BF-00E4CF080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073" y="3264629"/>
                <a:ext cx="4569824" cy="369332"/>
              </a:xfrm>
              <a:prstGeom prst="rect">
                <a:avLst/>
              </a:prstGeom>
              <a:blipFill>
                <a:blip r:embed="rId5"/>
                <a:stretch>
                  <a:fillRect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>
            <a:extLst>
              <a:ext uri="{FF2B5EF4-FFF2-40B4-BE49-F238E27FC236}">
                <a16:creationId xmlns:a16="http://schemas.microsoft.com/office/drawing/2014/main" id="{E29F43CD-5067-ACCF-FC88-E76EB1D17D86}"/>
              </a:ext>
            </a:extLst>
          </p:cNvPr>
          <p:cNvSpPr/>
          <p:nvPr/>
        </p:nvSpPr>
        <p:spPr>
          <a:xfrm rot="10800000">
            <a:off x="7770764" y="3633961"/>
            <a:ext cx="228602" cy="2181351"/>
          </a:xfrm>
          <a:prstGeom prst="leftBrace">
            <a:avLst>
              <a:gd name="adj1" fmla="val 8333"/>
              <a:gd name="adj2" fmla="val 486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B1612-E1E8-DFF3-6506-DBFF1251C7EE}"/>
                  </a:ext>
                </a:extLst>
              </p:cNvPr>
              <p:cNvSpPr txBox="1"/>
              <p:nvPr/>
            </p:nvSpPr>
            <p:spPr>
              <a:xfrm>
                <a:off x="7999366" y="4570730"/>
                <a:ext cx="332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rows (embedding dimension)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EB1612-E1E8-DFF3-6506-DBFF1251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366" y="4570730"/>
                <a:ext cx="3329125" cy="369332"/>
              </a:xfrm>
              <a:prstGeom prst="rect">
                <a:avLst/>
              </a:prstGeom>
              <a:blipFill>
                <a:blip r:embed="rId6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5500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0E02-CC92-F84C-2869-42ED5988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embedding concept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3FE8-8CCB-110A-D9A5-C306BCE86F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03080" cy="416190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Intuition: Two nodes that co-occur on short random walks are likely to be structurally similar (share neighbors) and should have similar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express this intuition mathematically by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setting the similarity function,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𝐒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to</a:t>
                </a: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probability of visiting node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on a length-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random walk starting at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on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4488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Our goal is to develop an encoder-decoder model such that</a:t>
                </a:r>
              </a:p>
              <a:p>
                <a:pPr marL="7938"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𝐷𝐸𝐶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pPr marL="344488"/>
                <a:r>
                  <a:rPr lang="en-US" dirty="0"/>
                  <a:t>for any pair of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53FE8-8CCB-110A-D9A5-C306BCE86F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03080" cy="4161909"/>
              </a:xfrm>
              <a:blipFill>
                <a:blip r:embed="rId2"/>
                <a:stretch>
                  <a:fillRect l="-1889" t="-3040" r="-675" b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5602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5156-D1B7-8706-5A26-397B0CBF9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random walk embedding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D037D-89F5-3AF4-3C4C-78B33F82A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88977" cy="388997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could attempt to minimize the square difference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an empirical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based on random walk samples.</a:t>
                </a:r>
              </a:p>
              <a:p>
                <a:pPr marL="804863" lvl="1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Intractable for large graphs as requires counting co-occurrences for every pair of nodes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804863" lvl="1" indent="-336550">
                  <a:buFont typeface="Arial" panose="020B0604020202020204" pitchFamily="34" charset="0"/>
                  <a:buChar char="•"/>
                </a:pPr>
                <a:r>
                  <a:rPr lang="en-US" dirty="0"/>
                  <a:t>In most networks, most pairs will never co-occur on short walks leading to 0 empirical probability which could yield large negative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else can we try?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D037D-89F5-3AF4-3C4C-78B33F82A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88977" cy="3889976"/>
              </a:xfrm>
              <a:blipFill>
                <a:blip r:embed="rId2"/>
                <a:stretch>
                  <a:fillRect l="-2044" t="-3257" r="-2190" b="-4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435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7406C-A385-F659-507C-011E9C72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15498"/>
          </a:xfrm>
        </p:spPr>
        <p:txBody>
          <a:bodyPr/>
          <a:lstStyle/>
          <a:p>
            <a:r>
              <a:rPr lang="en-US" sz="3000" dirty="0"/>
              <a:t>Random walk embedding optimization by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7D012-8D29-60B6-5A31-1F4470E441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892246" cy="466435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consider a given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the set of all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visited on random some random walk starting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using a random walk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Applying maximum likelihood theory, we seek to minimize the objective function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𝑒𝑥𝑝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𝑢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𝒛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den>
                                  </m:f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 marL="342900" indent="-342900"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means finding embeddings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dirty="0"/>
                  <a:t> that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17D012-8D29-60B6-5A31-1F4470E441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892246" cy="4664354"/>
              </a:xfrm>
              <a:blipFill>
                <a:blip r:embed="rId2"/>
                <a:stretch>
                  <a:fillRect l="-1632" t="-3533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D45FCC7-7F04-15EF-2EAA-21F6043B0885}"/>
              </a:ext>
            </a:extLst>
          </p:cNvPr>
          <p:cNvGrpSpPr/>
          <p:nvPr/>
        </p:nvGrpSpPr>
        <p:grpSpPr>
          <a:xfrm>
            <a:off x="3087186" y="2246810"/>
            <a:ext cx="2029097" cy="2429694"/>
            <a:chOff x="3087186" y="2246810"/>
            <a:chExt cx="2029097" cy="24296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71EC09-CA44-C8FB-099B-3D4DDBCC91A2}"/>
                </a:ext>
              </a:extLst>
            </p:cNvPr>
            <p:cNvSpPr/>
            <p:nvPr/>
          </p:nvSpPr>
          <p:spPr>
            <a:xfrm>
              <a:off x="4611186" y="2246810"/>
              <a:ext cx="505097" cy="1105989"/>
            </a:xfrm>
            <a:prstGeom prst="rect">
              <a:avLst/>
            </a:prstGeom>
            <a:solidFill>
              <a:srgbClr val="512C80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EB99A0-2225-2783-4B1B-A35DA5D2182C}"/>
                    </a:ext>
                  </a:extLst>
                </p:cNvPr>
                <p:cNvSpPr txBox="1"/>
                <p:nvPr/>
              </p:nvSpPr>
              <p:spPr>
                <a:xfrm>
                  <a:off x="3087186" y="4030173"/>
                  <a:ext cx="152400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2"/>
                      </a:solidFill>
                    </a:rPr>
                    <a:t>Sum over all nodes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AEB99A0-2225-2783-4B1B-A35DA5D21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186" y="4030173"/>
                  <a:ext cx="1524000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846" r="-2479" b="-13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5DD046-7F46-CF4F-DFD5-E90BBF48D8E3}"/>
                </a:ext>
              </a:extLst>
            </p:cNvPr>
            <p:cNvCxnSpPr>
              <a:cxnSpLocks/>
              <a:stCxn id="7" idx="0"/>
              <a:endCxn id="4" idx="2"/>
            </p:cNvCxnSpPr>
            <p:nvPr/>
          </p:nvCxnSpPr>
          <p:spPr>
            <a:xfrm flipV="1">
              <a:off x="3849186" y="3352799"/>
              <a:ext cx="1014549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CDB4375-5FEE-9648-D469-E1699F4CAA86}"/>
              </a:ext>
            </a:extLst>
          </p:cNvPr>
          <p:cNvGrpSpPr/>
          <p:nvPr/>
        </p:nvGrpSpPr>
        <p:grpSpPr>
          <a:xfrm>
            <a:off x="5116283" y="2246810"/>
            <a:ext cx="2059579" cy="2983692"/>
            <a:chOff x="5116283" y="2246810"/>
            <a:chExt cx="2059579" cy="29836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176EA7-7FAC-0BA4-5C52-7CF34FF2B340}"/>
                </a:ext>
              </a:extLst>
            </p:cNvPr>
            <p:cNvSpPr/>
            <p:nvPr/>
          </p:nvSpPr>
          <p:spPr>
            <a:xfrm>
              <a:off x="5116283" y="2246810"/>
              <a:ext cx="892630" cy="110598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3BD967-8BBB-543D-F451-751D3B28B0CA}"/>
                    </a:ext>
                  </a:extLst>
                </p:cNvPr>
                <p:cNvSpPr txBox="1"/>
                <p:nvPr/>
              </p:nvSpPr>
              <p:spPr>
                <a:xfrm>
                  <a:off x="5333999" y="4030173"/>
                  <a:ext cx="1841863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2"/>
                      </a:solidFill>
                    </a:rPr>
                    <a:t>Sum over nodes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seen on random walks starting from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3BD967-8BBB-543D-F451-751D3B28B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3999" y="4030173"/>
                  <a:ext cx="1841863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105" r="-3448" b="-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F54AD57-DE14-7B20-5094-16005BA0C384}"/>
                </a:ext>
              </a:extLst>
            </p:cNvPr>
            <p:cNvCxnSpPr>
              <a:cxnSpLocks/>
              <a:stCxn id="11" idx="0"/>
              <a:endCxn id="5" idx="2"/>
            </p:cNvCxnSpPr>
            <p:nvPr/>
          </p:nvCxnSpPr>
          <p:spPr>
            <a:xfrm flipH="1" flipV="1">
              <a:off x="5562598" y="3352799"/>
              <a:ext cx="692333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A619A-FCA7-29C1-C9DE-11DA0D7A92DC}"/>
              </a:ext>
            </a:extLst>
          </p:cNvPr>
          <p:cNvGrpSpPr/>
          <p:nvPr/>
        </p:nvGrpSpPr>
        <p:grpSpPr>
          <a:xfrm>
            <a:off x="6923312" y="2246811"/>
            <a:ext cx="3988528" cy="2706692"/>
            <a:chOff x="6923312" y="2246811"/>
            <a:chExt cx="3988528" cy="27066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EBEF97-24CE-43E9-BB48-107668F0B8B4}"/>
                </a:ext>
              </a:extLst>
            </p:cNvPr>
            <p:cNvSpPr/>
            <p:nvPr/>
          </p:nvSpPr>
          <p:spPr>
            <a:xfrm>
              <a:off x="6923312" y="2246811"/>
              <a:ext cx="2107476" cy="110598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03F87C-3945-BD04-E0C0-285BF1705CC9}"/>
                    </a:ext>
                  </a:extLst>
                </p:cNvPr>
                <p:cNvSpPr txBox="1"/>
                <p:nvPr/>
              </p:nvSpPr>
              <p:spPr>
                <a:xfrm>
                  <a:off x="7977050" y="4030173"/>
                  <a:ext cx="293479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Estimated probability of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 co-occurring on a random walk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403F87C-3945-BD04-E0C0-285BF1705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7050" y="4030173"/>
                  <a:ext cx="2934790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03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0F4D4BF-4F15-FEAD-BD14-A62EDE00E185}"/>
                </a:ext>
              </a:extLst>
            </p:cNvPr>
            <p:cNvCxnSpPr>
              <a:cxnSpLocks/>
              <a:stCxn id="15" idx="0"/>
              <a:endCxn id="6" idx="2"/>
            </p:cNvCxnSpPr>
            <p:nvPr/>
          </p:nvCxnSpPr>
          <p:spPr>
            <a:xfrm flipH="1" flipV="1">
              <a:off x="7977050" y="3352799"/>
              <a:ext cx="1467395" cy="677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108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E252-A258-5F84-F552-A02E7763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0DEB-D885-A29E-D006-2AD091F1C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54071" cy="664797"/>
          </a:xfrm>
        </p:spPr>
        <p:txBody>
          <a:bodyPr/>
          <a:lstStyle/>
          <a:p>
            <a:r>
              <a:rPr lang="en-US" dirty="0"/>
              <a:t>Revise our loss function using the approximation*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EE106-DB4A-6104-F2EA-62D76ED0A6A0}"/>
                  </a:ext>
                </a:extLst>
              </p:cNvPr>
              <p:cNvSpPr txBox="1"/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AEE106-DB4A-6104-F2EA-62D76ED0A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blipFill>
                <a:blip r:embed="rId2"/>
                <a:stretch>
                  <a:fillRect t="-11765" b="-9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A1F9034-8036-C0C2-8CC8-D960344CAE18}"/>
              </a:ext>
            </a:extLst>
          </p:cNvPr>
          <p:cNvSpPr txBox="1"/>
          <p:nvPr/>
        </p:nvSpPr>
        <p:spPr>
          <a:xfrm>
            <a:off x="1053737" y="6217920"/>
            <a:ext cx="4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*See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arxiv.org</a:t>
            </a:r>
            <a:r>
              <a:rPr lang="en-US" sz="1200" dirty="0">
                <a:hlinkClick r:id="rId3"/>
              </a:rPr>
              <a:t>/pdf/1402.3722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C0A183-6982-D23E-BEF0-6A668ED3748D}"/>
                  </a:ext>
                </a:extLst>
              </p:cNvPr>
              <p:cNvSpPr txBox="1"/>
              <p:nvPr/>
            </p:nvSpPr>
            <p:spPr>
              <a:xfrm>
                <a:off x="1053737" y="4096334"/>
                <a:ext cx="1976846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sigmoid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C0A183-6982-D23E-BEF0-6A668ED37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4096334"/>
                <a:ext cx="1976846" cy="836319"/>
              </a:xfrm>
              <a:prstGeom prst="rect">
                <a:avLst/>
              </a:prstGeom>
              <a:blipFill>
                <a:blip r:embed="rId4"/>
                <a:stretch>
                  <a:fillRect l="-3205" t="-4478" r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4405AB-F542-650A-2C14-274E66EF243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42160" y="3335383"/>
            <a:ext cx="47897" cy="76095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9651EE-263C-2069-4236-EB5D2583F563}"/>
              </a:ext>
            </a:extLst>
          </p:cNvPr>
          <p:cNvSpPr txBox="1"/>
          <p:nvPr/>
        </p:nvSpPr>
        <p:spPr>
          <a:xfrm>
            <a:off x="6161313" y="1949671"/>
            <a:ext cx="2468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random distribution over all nodes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291761-2B46-11AE-872A-FB468671DBF8}"/>
              </a:ext>
            </a:extLst>
          </p:cNvPr>
          <p:cNvCxnSpPr>
            <a:cxnSpLocks/>
          </p:cNvCxnSpPr>
          <p:nvPr/>
        </p:nvCxnSpPr>
        <p:spPr>
          <a:xfrm flipH="1">
            <a:off x="7149737" y="2657557"/>
            <a:ext cx="269966" cy="4426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6DEAA-826B-C724-2702-C2FAE93B2CB0}"/>
                  </a:ext>
                </a:extLst>
              </p:cNvPr>
              <p:cNvSpPr txBox="1"/>
              <p:nvPr/>
            </p:nvSpPr>
            <p:spPr>
              <a:xfrm>
                <a:off x="3773424" y="4096334"/>
                <a:ext cx="7729728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Normalize against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>
                    <a:solidFill>
                      <a:schemeClr val="accent2">
                        <a:lumMod val="75000"/>
                      </a:schemeClr>
                    </a:solidFill>
                  </a:rPr>
                  <a:t> randomly selected </a:t>
                </a:r>
                <a:r>
                  <a:rPr lang="en-US" sz="2200" i="1" dirty="0">
                    <a:solidFill>
                      <a:schemeClr val="accent2">
                        <a:lumMod val="75000"/>
                      </a:schemeClr>
                    </a:solidFill>
                  </a:rPr>
                  <a:t>negative samples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 form of </a:t>
                </a:r>
                <a:r>
                  <a:rPr lang="en-US" sz="2200" i="1" dirty="0"/>
                  <a:t>Noise Contrastive Estimation (</a:t>
                </a:r>
                <a:r>
                  <a:rPr lang="en-US" sz="2200" i="1" dirty="0" err="1"/>
                  <a:t>NCE</a:t>
                </a:r>
                <a:r>
                  <a:rPr lang="en-US" sz="2200" i="1" dirty="0"/>
                  <a:t>)</a:t>
                </a: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Eliminates the need to compute the denominator over all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Complexity is independent of number of nodes in network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96DEAA-826B-C724-2702-C2FAE93B2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24" y="4096334"/>
                <a:ext cx="7729728" cy="1785104"/>
              </a:xfrm>
              <a:prstGeom prst="rect">
                <a:avLst/>
              </a:prstGeom>
              <a:blipFill>
                <a:blip r:embed="rId5"/>
                <a:stretch>
                  <a:fillRect l="-985" t="-2113"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6442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546F-A2E0-34EA-4FC1-C17637E2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D620-87CC-B82C-1082-EA093964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745A9-FA40-2F3C-A6F3-4192019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54071" cy="664797"/>
          </a:xfrm>
        </p:spPr>
        <p:txBody>
          <a:bodyPr/>
          <a:lstStyle/>
          <a:p>
            <a:r>
              <a:rPr lang="en-US" dirty="0"/>
              <a:t>Revise our loss function using the approximation*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18C7A-80D4-D36C-5485-C408CA16187D}"/>
                  </a:ext>
                </a:extLst>
              </p:cNvPr>
              <p:cNvSpPr txBox="1"/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8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18C7A-80D4-D36C-5485-C408CA161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7" y="1722628"/>
                <a:ext cx="7376160" cy="1920077"/>
              </a:xfrm>
              <a:prstGeom prst="rect">
                <a:avLst/>
              </a:prstGeom>
              <a:blipFill>
                <a:blip r:embed="rId2"/>
                <a:stretch>
                  <a:fillRect t="-11765" b="-99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C68DBDA-33B3-2958-55BB-865B3C8398CA}"/>
              </a:ext>
            </a:extLst>
          </p:cNvPr>
          <p:cNvSpPr txBox="1"/>
          <p:nvPr/>
        </p:nvSpPr>
        <p:spPr>
          <a:xfrm>
            <a:off x="1053737" y="6217920"/>
            <a:ext cx="4328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*See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arxiv.org</a:t>
            </a:r>
            <a:r>
              <a:rPr lang="en-US" sz="1200" dirty="0">
                <a:hlinkClick r:id="rId3"/>
              </a:rPr>
              <a:t>/pdf/1402.3722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46DD2-2917-A50D-0972-C6ABDEF9FC4D}"/>
                  </a:ext>
                </a:extLst>
              </p:cNvPr>
              <p:cNvSpPr txBox="1"/>
              <p:nvPr/>
            </p:nvSpPr>
            <p:spPr>
              <a:xfrm>
                <a:off x="1053736" y="3942900"/>
                <a:ext cx="989163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negative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with probability proportional to node degree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gives more robust estimates but also higher bias on negative events (meaning, the negative sample node might actually occur on random walks we just didn’t take enough samples)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In practice,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5, 20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546DD2-2917-A50D-0972-C6ABDEF9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736" y="3942900"/>
                <a:ext cx="9891632" cy="1938992"/>
              </a:xfrm>
              <a:prstGeom prst="rect">
                <a:avLst/>
              </a:prstGeom>
              <a:blipFill>
                <a:blip r:embed="rId4"/>
                <a:stretch>
                  <a:fillRect l="-897" t="-259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905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4B2A-CBDD-D7DF-F048-7C5505FCC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1DDB-0A75-150E-C2BF-69C8A0EA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3309-FEE2-F36A-99BD-937E7E605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02952" cy="26745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Biased random walk concept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 random walk just traversed the edge from node </a:t>
                </a:r>
                <a:r>
                  <a:rPr lang="en-US" i="1" dirty="0"/>
                  <a:t>t</a:t>
                </a:r>
                <a:r>
                  <a:rPr lang="en-US" dirty="0"/>
                  <a:t> to node </a:t>
                </a:r>
                <a:r>
                  <a:rPr lang="en-US" i="1" dirty="0"/>
                  <a:t>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Bias the probability of picking a neighbor of node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based on whether it is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previous node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neighbor of the previous node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a neighbor of the previous node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bias the probability?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23309-FEE2-F36A-99BD-937E7E605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02952" cy="2674578"/>
              </a:xfrm>
              <a:blipFill>
                <a:blip r:embed="rId2"/>
                <a:stretch>
                  <a:fillRect l="-1795" t="-471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16AE4E0D-9E63-56A5-758E-E849B428C285}"/>
              </a:ext>
            </a:extLst>
          </p:cNvPr>
          <p:cNvGrpSpPr/>
          <p:nvPr/>
        </p:nvGrpSpPr>
        <p:grpSpPr>
          <a:xfrm>
            <a:off x="1865374" y="4213321"/>
            <a:ext cx="9070851" cy="2424094"/>
            <a:chOff x="295434" y="3951915"/>
            <a:chExt cx="9070851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9F038C5-1082-9295-A950-028D2874F06B}"/>
                </a:ext>
              </a:extLst>
            </p:cNvPr>
            <p:cNvSpPr/>
            <p:nvPr/>
          </p:nvSpPr>
          <p:spPr>
            <a:xfrm rot="19925465">
              <a:off x="6000406" y="3951915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1088BAC-BB5F-125A-6F6F-FB3F89D90C4B}"/>
                </a:ext>
              </a:extLst>
            </p:cNvPr>
            <p:cNvSpPr/>
            <p:nvPr/>
          </p:nvSpPr>
          <p:spPr>
            <a:xfrm rot="20324171">
              <a:off x="3982937" y="4035176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50F11E-D6B4-2F93-9342-01F94FC3F841}"/>
                </a:ext>
              </a:extLst>
            </p:cNvPr>
            <p:cNvSpPr/>
            <p:nvPr/>
          </p:nvSpPr>
          <p:spPr>
            <a:xfrm rot="5855143">
              <a:off x="5407825" y="4886000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8B1C3C-D8FB-AC70-23E5-1B7C41839887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4221052" y="4322445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F6A391-3968-2AA6-7AE5-1CFE2F29410E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5735960" y="4464514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49F842D-8633-A7F1-FC29-2445B4BB645D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3855077" y="5044738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B21395-3C44-2186-BA26-856EDA000C94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3673535" y="4512704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94E681-C6AF-3C86-DBD0-A445EC524C56}"/>
                </a:ext>
              </a:extLst>
            </p:cNvPr>
            <p:cNvSpPr txBox="1"/>
            <p:nvPr/>
          </p:nvSpPr>
          <p:spPr>
            <a:xfrm rot="21487866">
              <a:off x="5444210" y="4896666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848A43-28D7-B565-B559-BA4019C6CAE3}"/>
                </a:ext>
              </a:extLst>
            </p:cNvPr>
            <p:cNvGrpSpPr/>
            <p:nvPr/>
          </p:nvGrpSpPr>
          <p:grpSpPr>
            <a:xfrm rot="15596146">
              <a:off x="3853558" y="4146804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A5C475-BDF5-98F6-F87E-FB66FC5BE771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CF41EF-D482-92A0-5698-CE442A3461AF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DCBFF02-5956-B9AF-9BC2-31F94E4F6619}"/>
                </a:ext>
              </a:extLst>
            </p:cNvPr>
            <p:cNvGrpSpPr/>
            <p:nvPr/>
          </p:nvGrpSpPr>
          <p:grpSpPr>
            <a:xfrm rot="15523690">
              <a:off x="6454211" y="5145954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848B3A-B45B-3673-0E68-2CAD5417A0EF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0FB7E2-AE26-42AA-7883-C6E76B5C5192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E7C86A5-5D0C-1F53-7034-42B40F906013}"/>
                </a:ext>
              </a:extLst>
            </p:cNvPr>
            <p:cNvSpPr/>
            <p:nvPr/>
          </p:nvSpPr>
          <p:spPr>
            <a:xfrm rot="25062">
              <a:off x="3489322" y="5386463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D50F98-B509-453B-B1CA-F7BD4641BAAB}"/>
                </a:ext>
              </a:extLst>
            </p:cNvPr>
            <p:cNvSpPr txBox="1"/>
            <p:nvPr/>
          </p:nvSpPr>
          <p:spPr>
            <a:xfrm rot="25062">
              <a:off x="3549707" y="5394832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D65B5F-05AD-C638-D0B3-0859400A9F3E}"/>
                </a:ext>
              </a:extLst>
            </p:cNvPr>
            <p:cNvGrpSpPr/>
            <p:nvPr/>
          </p:nvGrpSpPr>
          <p:grpSpPr>
            <a:xfrm rot="15840923">
              <a:off x="5812598" y="4098043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E73DB4E-2AC8-478F-520C-00F316C67720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4DCA3AE-BE46-F54B-EFCE-6EFE6805214A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583335-E656-5AFE-7449-E545C94D23B3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5771985" y="5093022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05A384B-8DFA-70C2-58DE-EE7E5FF4DAC3}"/>
                </a:ext>
              </a:extLst>
            </p:cNvPr>
            <p:cNvGrpSpPr/>
            <p:nvPr/>
          </p:nvGrpSpPr>
          <p:grpSpPr>
            <a:xfrm rot="15523690">
              <a:off x="4461522" y="5692823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20A4B0D-B38F-5D92-94DF-C0CEC51186E7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D6CD93F-11F5-758C-C4A0-66C758AD25A8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71D1C7E-FBAA-AB66-6886-CEDE2CD5FFD4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4814478" y="5250160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E09E59-33EC-A359-9B1C-28E222F69E80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3800572" y="5699598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9052C34-0621-CAE7-DC4C-7089E866F324}"/>
                </a:ext>
              </a:extLst>
            </p:cNvPr>
            <p:cNvSpPr txBox="1"/>
            <p:nvPr/>
          </p:nvSpPr>
          <p:spPr>
            <a:xfrm>
              <a:off x="5421503" y="5729678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D1C473B-9DF2-0DE9-5013-878D2ED87053}"/>
                </a:ext>
              </a:extLst>
            </p:cNvPr>
            <p:cNvSpPr txBox="1"/>
            <p:nvPr/>
          </p:nvSpPr>
          <p:spPr>
            <a:xfrm>
              <a:off x="2159801" y="5250160"/>
              <a:ext cx="1009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previous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7F934C-F7E8-B680-57AC-EA476EA6394C}"/>
                </a:ext>
              </a:extLst>
            </p:cNvPr>
            <p:cNvSpPr txBox="1"/>
            <p:nvPr/>
          </p:nvSpPr>
          <p:spPr>
            <a:xfrm>
              <a:off x="6922008" y="4034437"/>
              <a:ext cx="244427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Neighbors that are </a:t>
              </a:r>
              <a:r>
                <a:rPr lang="en-US" u="sng" dirty="0"/>
                <a:t>not</a:t>
              </a:r>
              <a:r>
                <a:rPr lang="en-US" dirty="0"/>
                <a:t> neighbors of the previous node (out)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19368C9-54D5-44FF-D933-2EE07FA8EFB5}"/>
                </a:ext>
              </a:extLst>
            </p:cNvPr>
            <p:cNvSpPr txBox="1"/>
            <p:nvPr/>
          </p:nvSpPr>
          <p:spPr>
            <a:xfrm>
              <a:off x="295434" y="4189226"/>
              <a:ext cx="30921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Neighbors that are neighbors of the previous node (in)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B9E8D3B-4020-84B9-1FEF-10842D0DD4FA}"/>
                </a:ext>
              </a:extLst>
            </p:cNvPr>
            <p:cNvCxnSpPr>
              <a:cxnSpLocks/>
            </p:cNvCxnSpPr>
            <p:nvPr/>
          </p:nvCxnSpPr>
          <p:spPr>
            <a:xfrm>
              <a:off x="3265926" y="4527151"/>
              <a:ext cx="606064" cy="1319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D02C780-52C2-480F-2190-42A519ED0AB6}"/>
                </a:ext>
              </a:extLst>
            </p:cNvPr>
            <p:cNvCxnSpPr>
              <a:cxnSpLocks/>
              <a:stCxn id="73" idx="3"/>
              <a:endCxn id="7" idx="2"/>
            </p:cNvCxnSpPr>
            <p:nvPr/>
          </p:nvCxnSpPr>
          <p:spPr>
            <a:xfrm flipV="1">
              <a:off x="3169052" y="5568010"/>
              <a:ext cx="320275" cy="53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FC5DCC3-61E7-BE42-0D55-EF59DA44173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5735960" y="5239942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1B11343-3089-86F6-F4C1-20EC5AB5BC62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6412210" y="4496102"/>
              <a:ext cx="509798" cy="215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62312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37962-1ED0-B3CB-A87A-47D71586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9ECC-FDE5-58EF-D60C-9976CD0F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D0BDD-3E22-48A9-03E8-9700ABAF6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9902952" cy="356495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Biased probabilities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the random walk just traversed the edge from node </a:t>
                </a:r>
                <a:r>
                  <a:rPr lang="en-US" i="1" dirty="0"/>
                  <a:t>t</a:t>
                </a:r>
                <a:r>
                  <a:rPr lang="en-US" dirty="0"/>
                  <a:t> to node </a:t>
                </a:r>
                <a:r>
                  <a:rPr lang="en-US" i="1" dirty="0"/>
                  <a:t>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policy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(more on these later)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set of neighbors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r>
                  <a:rPr lang="en-US" dirty="0"/>
                  <a:t> be the weight on the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(unweighted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/>
                  <a:t> be the shortest path distance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𝑡𝑥</m:t>
                        </m:r>
                      </m:sub>
                    </m:sSub>
                  </m:oMath>
                </a14:m>
                <a:r>
                  <a:rPr lang="en-US" dirty="0"/>
                  <a:t> is 0, 1, or 2)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the unnormalized transition probability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Normalize the transition probabilities by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CD0BDD-3E22-48A9-03E8-9700ABAF6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9902952" cy="3564950"/>
              </a:xfrm>
              <a:blipFill>
                <a:blip r:embed="rId2"/>
                <a:stretch>
                  <a:fillRect l="-1795" t="-3546" b="-8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6504236-51B3-D9C5-4C63-F5F7CA747718}"/>
              </a:ext>
            </a:extLst>
          </p:cNvPr>
          <p:cNvGrpSpPr/>
          <p:nvPr/>
        </p:nvGrpSpPr>
        <p:grpSpPr>
          <a:xfrm>
            <a:off x="3533649" y="4457234"/>
            <a:ext cx="5734301" cy="2424094"/>
            <a:chOff x="3729740" y="4460209"/>
            <a:chExt cx="5734301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DDB406C6-DEF0-4816-810F-F449D159F4C4}"/>
                </a:ext>
              </a:extLst>
            </p:cNvPr>
            <p:cNvSpPr/>
            <p:nvPr/>
          </p:nvSpPr>
          <p:spPr>
            <a:xfrm rot="19925465">
              <a:off x="7570346" y="4460209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3F9950D1-CBF9-1B97-A023-F1C2014A1AD1}"/>
                </a:ext>
              </a:extLst>
            </p:cNvPr>
            <p:cNvSpPr/>
            <p:nvPr/>
          </p:nvSpPr>
          <p:spPr>
            <a:xfrm rot="20324171">
              <a:off x="5552877" y="4543470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193C309-395A-B8E2-1B59-BA5542FFADF1}"/>
                </a:ext>
              </a:extLst>
            </p:cNvPr>
            <p:cNvSpPr/>
            <p:nvPr/>
          </p:nvSpPr>
          <p:spPr>
            <a:xfrm rot="5855143">
              <a:off x="6977765" y="5394294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6B2965-3454-A278-3D01-10459B822845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5790992" y="4830739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511183-C87C-CAEB-1CA2-C1D32CEBB9E9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7305900" y="4972808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E48E-7CEA-B8CE-747C-BF007B46135A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5425017" y="5553032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814425-3D9A-0A44-C4E5-3065705EC3E3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5243475" y="5020998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A7690C-CE87-896E-E1D1-1BD54441AC81}"/>
                </a:ext>
              </a:extLst>
            </p:cNvPr>
            <p:cNvSpPr txBox="1"/>
            <p:nvPr/>
          </p:nvSpPr>
          <p:spPr>
            <a:xfrm rot="21487866">
              <a:off x="7014150" y="540496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5D74343-3FA8-1087-40B6-B90974DE0797}"/>
                </a:ext>
              </a:extLst>
            </p:cNvPr>
            <p:cNvGrpSpPr/>
            <p:nvPr/>
          </p:nvGrpSpPr>
          <p:grpSpPr>
            <a:xfrm rot="15596146">
              <a:off x="5423498" y="4655098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6F2971-A8F8-A578-CBE2-683E1301B088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BFB0F4-9934-1DE3-A35A-4A970F3FBE03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2D00DE5-B560-4D58-F77F-0005F658E550}"/>
                </a:ext>
              </a:extLst>
            </p:cNvPr>
            <p:cNvGrpSpPr/>
            <p:nvPr/>
          </p:nvGrpSpPr>
          <p:grpSpPr>
            <a:xfrm rot="15523690">
              <a:off x="8024151" y="5654248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50C5441-7C5A-B3A9-6BF7-5E1BA9393D14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1C4C9E-1754-07AF-6994-4D7EB6424701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932C3A4-1221-2E09-C8A0-593ADA0917AB}"/>
                </a:ext>
              </a:extLst>
            </p:cNvPr>
            <p:cNvSpPr/>
            <p:nvPr/>
          </p:nvSpPr>
          <p:spPr>
            <a:xfrm rot="25062">
              <a:off x="5059262" y="5894757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B6B160-E121-9651-632D-651DC63465D8}"/>
                </a:ext>
              </a:extLst>
            </p:cNvPr>
            <p:cNvSpPr txBox="1"/>
            <p:nvPr/>
          </p:nvSpPr>
          <p:spPr>
            <a:xfrm rot="25062">
              <a:off x="5119647" y="5903126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E35334-8859-B3C7-19A5-53938AB78DC1}"/>
                </a:ext>
              </a:extLst>
            </p:cNvPr>
            <p:cNvGrpSpPr/>
            <p:nvPr/>
          </p:nvGrpSpPr>
          <p:grpSpPr>
            <a:xfrm rot="15840923">
              <a:off x="7382538" y="4606337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AF8F292-2784-2E7B-92D7-5400D7307A36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AC9A58A-D70F-12DB-9DF5-AA0258BC48F9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861F90-6614-99AA-D1F3-FD88C61634D5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7341925" y="5601316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2EB60A-DFBC-1AA1-D99F-10A63FBC4967}"/>
                </a:ext>
              </a:extLst>
            </p:cNvPr>
            <p:cNvGrpSpPr/>
            <p:nvPr/>
          </p:nvGrpSpPr>
          <p:grpSpPr>
            <a:xfrm rot="15523690">
              <a:off x="6031462" y="6201117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9F515D7-8785-219C-56A2-888DE0536DDF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DA389C-179A-EB42-2CB9-F59485A420C3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50DF0ED-76C2-480B-971B-56F07863E231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6384418" y="5758454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F7EC465-7746-047F-7B9E-2392D37CFFAC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5370512" y="6207892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1437ED9-0402-D07C-9713-4EB98257E221}"/>
                </a:ext>
              </a:extLst>
            </p:cNvPr>
            <p:cNvSpPr txBox="1"/>
            <p:nvPr/>
          </p:nvSpPr>
          <p:spPr>
            <a:xfrm>
              <a:off x="6991443" y="6237972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D4B897E-BF72-A698-247F-88FE6A143236}"/>
                    </a:ext>
                  </a:extLst>
                </p:cNvPr>
                <p:cNvSpPr txBox="1"/>
                <p:nvPr/>
              </p:nvSpPr>
              <p:spPr>
                <a:xfrm>
                  <a:off x="3738269" y="5758454"/>
                  <a:ext cx="9307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D4B897E-BF72-A698-247F-88FE6A143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269" y="5758454"/>
                  <a:ext cx="93078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72B06DF-554D-0462-2DF4-0D2FC5B183B8}"/>
                    </a:ext>
                  </a:extLst>
                </p:cNvPr>
                <p:cNvSpPr txBox="1"/>
                <p:nvPr/>
              </p:nvSpPr>
              <p:spPr>
                <a:xfrm>
                  <a:off x="8491949" y="4542731"/>
                  <a:ext cx="9720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72B06DF-554D-0462-2DF4-0D2FC5B1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949" y="4542731"/>
                  <a:ext cx="9720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FEEAA1-3483-0ACE-DDE3-669D943B5E95}"/>
                    </a:ext>
                  </a:extLst>
                </p:cNvPr>
                <p:cNvSpPr txBox="1"/>
                <p:nvPr/>
              </p:nvSpPr>
              <p:spPr>
                <a:xfrm>
                  <a:off x="3729740" y="4697520"/>
                  <a:ext cx="9367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DFEEAA1-3483-0ACE-DDE3-669D943B5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9740" y="4697520"/>
                  <a:ext cx="9367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A4BB64-DC9B-664E-4781-181C633A82BC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4666443" y="4882186"/>
              <a:ext cx="775487" cy="285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8380DE8-3066-ED7F-2FFB-9DBC956195C0}"/>
                </a:ext>
              </a:extLst>
            </p:cNvPr>
            <p:cNvCxnSpPr>
              <a:cxnSpLocks/>
              <a:stCxn id="73" idx="3"/>
              <a:endCxn id="7" idx="2"/>
            </p:cNvCxnSpPr>
            <p:nvPr/>
          </p:nvCxnSpPr>
          <p:spPr>
            <a:xfrm>
              <a:off x="4669058" y="5943120"/>
              <a:ext cx="390209" cy="1331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1D83060-0748-BF92-642A-40E75414137C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7305900" y="5748236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6388CE0-DDDC-53DC-102F-661A1A932096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7982150" y="4727397"/>
              <a:ext cx="509799" cy="4920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08C742-1421-77BF-729A-11E86766021A}"/>
                  </a:ext>
                </a:extLst>
              </p:cNvPr>
              <p:cNvSpPr txBox="1"/>
              <p:nvPr/>
            </p:nvSpPr>
            <p:spPr>
              <a:xfrm>
                <a:off x="9349057" y="3092016"/>
                <a:ext cx="2677336" cy="1381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08C742-1421-77BF-729A-11E867660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057" y="3092016"/>
                <a:ext cx="2677336" cy="1381340"/>
              </a:xfrm>
              <a:prstGeom prst="rect">
                <a:avLst/>
              </a:prstGeom>
              <a:blipFill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2476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75F1-DB7F-0A49-58C5-B390120F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matrix for a simple undirected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Consider a “simple” undirected network with </a:t>
                </a:r>
                <a:r>
                  <a:rPr lang="en-US" u="sng"/>
                  <a:t>unweighted</a:t>
                </a:r>
                <a:r>
                  <a:rPr lang="en-US"/>
                  <a:t> edges and </a:t>
                </a:r>
                <a:r>
                  <a:rPr lang="en-US" u="sng"/>
                  <a:t>no self-loops,</a:t>
                </a:r>
                <a:r>
                  <a:rPr lang="en-US"/>
                  <a:t> and </a:t>
                </a:r>
                <a:r>
                  <a:rPr lang="en-US" u="sng"/>
                  <a:t>no multi-edges</a:t>
                </a:r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Label the nodes with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</a:t>
                </a:r>
                <a:r>
                  <a:rPr lang="en-US" b="1" i="1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/>
                  <a:t>,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𝑏𝑒𝑡𝑤𝑒𝑒𝑛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𝑛𝑜𝑑𝑒𝑠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Diagonal elements are all zero (no self-loops)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Matrix is 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  <a:blipFill>
                <a:blip r:embed="rId2"/>
                <a:stretch>
                  <a:fillRect l="-2220" t="-3160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A5FA609-3EDB-1061-268A-09F4E4ED2AD6}"/>
              </a:ext>
            </a:extLst>
          </p:cNvPr>
          <p:cNvGrpSpPr/>
          <p:nvPr/>
        </p:nvGrpSpPr>
        <p:grpSpPr>
          <a:xfrm>
            <a:off x="9442652" y="1505255"/>
            <a:ext cx="2030211" cy="1687660"/>
            <a:chOff x="7710893" y="3975270"/>
            <a:chExt cx="2030211" cy="16876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B95F798-FCB0-DFFA-4F95-DA1081C3363E}"/>
                </a:ext>
              </a:extLst>
            </p:cNvPr>
            <p:cNvSpPr/>
            <p:nvPr/>
          </p:nvSpPr>
          <p:spPr>
            <a:xfrm>
              <a:off x="9010827" y="529717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441A0B-8F12-9260-867A-D6DEE987F369}"/>
                </a:ext>
              </a:extLst>
            </p:cNvPr>
            <p:cNvSpPr/>
            <p:nvPr/>
          </p:nvSpPr>
          <p:spPr>
            <a:xfrm>
              <a:off x="7710893" y="4776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B66630-015C-151F-F02E-C3397321D830}"/>
                </a:ext>
              </a:extLst>
            </p:cNvPr>
            <p:cNvSpPr/>
            <p:nvPr/>
          </p:nvSpPr>
          <p:spPr>
            <a:xfrm>
              <a:off x="8523970" y="397705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24A216-CE3D-D311-AA27-5707DE36664C}"/>
                </a:ext>
              </a:extLst>
            </p:cNvPr>
            <p:cNvSpPr/>
            <p:nvPr/>
          </p:nvSpPr>
          <p:spPr>
            <a:xfrm>
              <a:off x="9375344" y="472010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6C5200-16B0-367A-7F26-2FF8EC702463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 flipH="1">
              <a:off x="7893773" y="4342816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BD7BF8-E0E2-1FDB-A585-C5108E3179FE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706850" y="4342816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F75A94B-A122-69B9-0BB6-8A02FF7077D6}"/>
                </a:ext>
              </a:extLst>
            </p:cNvPr>
            <p:cNvCxnSpPr>
              <a:cxnSpLocks/>
              <a:stCxn id="6" idx="4"/>
              <a:endCxn id="4" idx="0"/>
            </p:cNvCxnSpPr>
            <p:nvPr/>
          </p:nvCxnSpPr>
          <p:spPr>
            <a:xfrm>
              <a:off x="8706850" y="4342816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218154-AC9C-898B-69B6-1F6F2346068C}"/>
                </a:ext>
              </a:extLst>
            </p:cNvPr>
            <p:cNvCxnSpPr>
              <a:cxnSpLocks/>
              <a:stCxn id="4" idx="0"/>
              <a:endCxn id="5" idx="6"/>
            </p:cNvCxnSpPr>
            <p:nvPr/>
          </p:nvCxnSpPr>
          <p:spPr>
            <a:xfrm flipH="1" flipV="1">
              <a:off x="8076653" y="4959812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95A61-A2D6-B32E-8F9B-31966A448EE3}"/>
                </a:ext>
              </a:extLst>
            </p:cNvPr>
            <p:cNvSpPr txBox="1"/>
            <p:nvPr/>
          </p:nvSpPr>
          <p:spPr>
            <a:xfrm>
              <a:off x="8552253" y="3975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D8FFB5-99D7-F1F6-6CE3-966217ABAF80}"/>
                </a:ext>
              </a:extLst>
            </p:cNvPr>
            <p:cNvSpPr txBox="1"/>
            <p:nvPr/>
          </p:nvSpPr>
          <p:spPr>
            <a:xfrm>
              <a:off x="7739972" y="4773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2997C1-104D-35FF-18A8-E31D62383755}"/>
                </a:ext>
              </a:extLst>
            </p:cNvPr>
            <p:cNvSpPr txBox="1"/>
            <p:nvPr/>
          </p:nvSpPr>
          <p:spPr>
            <a:xfrm>
              <a:off x="9409069" y="471832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EDE3C-B863-C903-352A-3D28B2F12184}"/>
                </a:ext>
              </a:extLst>
            </p:cNvPr>
            <p:cNvSpPr txBox="1"/>
            <p:nvPr/>
          </p:nvSpPr>
          <p:spPr>
            <a:xfrm>
              <a:off x="9043050" y="529359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CF2DB6-B522-9064-66D0-90ED2BCE462C}"/>
              </a:ext>
            </a:extLst>
          </p:cNvPr>
          <p:cNvGraphicFramePr>
            <a:graphicFrameLocks noGrp="1"/>
          </p:cNvGraphicFramePr>
          <p:nvPr/>
        </p:nvGraphicFramePr>
        <p:xfrm>
          <a:off x="10034777" y="3651604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C98BB3B-67CA-0866-AF24-B689DCB6EC0D}"/>
              </a:ext>
            </a:extLst>
          </p:cNvPr>
          <p:cNvSpPr txBox="1"/>
          <p:nvPr/>
        </p:nvSpPr>
        <p:spPr>
          <a:xfrm>
            <a:off x="9752369" y="3667865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</a:t>
            </a:r>
          </a:p>
          <a:p>
            <a:pPr>
              <a:spcAft>
                <a:spcPts val="700"/>
              </a:spcAft>
            </a:pPr>
            <a:r>
              <a:rPr lang="en-US" sz="1400"/>
              <a:t>2</a:t>
            </a:r>
          </a:p>
          <a:p>
            <a:pPr>
              <a:spcAft>
                <a:spcPts val="700"/>
              </a:spcAft>
            </a:pPr>
            <a:r>
              <a:rPr lang="en-US" sz="1400"/>
              <a:t>3</a:t>
            </a:r>
          </a:p>
          <a:p>
            <a:pPr>
              <a:spcAft>
                <a:spcPts val="700"/>
              </a:spcAft>
            </a:pPr>
            <a:r>
              <a:rPr lang="en-US" sz="1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6BFE3-27DD-1171-6512-CCD3C475E54A}"/>
              </a:ext>
            </a:extLst>
          </p:cNvPr>
          <p:cNvSpPr txBox="1"/>
          <p:nvPr/>
        </p:nvSpPr>
        <p:spPr>
          <a:xfrm>
            <a:off x="10035149" y="341512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71595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0C54-4C5A-E1DC-4E38-D4371EA2C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A2B-7C21-262A-D756-2C1D3AA0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biased random walk step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E2B93-BC9A-9E28-365E-083C96DAF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259568" cy="9323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be the sum of the unnormalized transition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</m:oMath>
                </a14:m>
                <a:r>
                  <a:rPr lang="en-US" sz="2000" dirty="0"/>
                  <a:t> so that the normalized transition probability from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E2B93-BC9A-9E28-365E-083C96DAF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259568" cy="932307"/>
              </a:xfrm>
              <a:blipFill>
                <a:blip r:embed="rId2"/>
                <a:stretch>
                  <a:fillRect l="-1483" t="-57333" r="-1360" b="-7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DE89B1F-0CB4-B2E3-6271-DC51800A7048}"/>
              </a:ext>
            </a:extLst>
          </p:cNvPr>
          <p:cNvGrpSpPr/>
          <p:nvPr/>
        </p:nvGrpSpPr>
        <p:grpSpPr>
          <a:xfrm>
            <a:off x="922370" y="3963458"/>
            <a:ext cx="6574412" cy="2424094"/>
            <a:chOff x="3258333" y="4460209"/>
            <a:chExt cx="6574412" cy="2424094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DDE5CF7-C816-C83C-53DD-CC885D425923}"/>
                </a:ext>
              </a:extLst>
            </p:cNvPr>
            <p:cNvSpPr/>
            <p:nvPr/>
          </p:nvSpPr>
          <p:spPr>
            <a:xfrm rot="19925465">
              <a:off x="7570346" y="4460209"/>
              <a:ext cx="658801" cy="180744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17434A9A-2A14-D6D4-8670-F09359467BA3}"/>
                </a:ext>
              </a:extLst>
            </p:cNvPr>
            <p:cNvSpPr/>
            <p:nvPr/>
          </p:nvSpPr>
          <p:spPr>
            <a:xfrm rot="20324171">
              <a:off x="5552877" y="4543470"/>
              <a:ext cx="782220" cy="2194560"/>
            </a:xfrm>
            <a:prstGeom prst="roundRect">
              <a:avLst/>
            </a:prstGeom>
            <a:solidFill>
              <a:srgbClr val="2E77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1085F4-A266-B1AD-60B5-9E692307037F}"/>
                </a:ext>
              </a:extLst>
            </p:cNvPr>
            <p:cNvSpPr/>
            <p:nvPr/>
          </p:nvSpPr>
          <p:spPr>
            <a:xfrm rot="5855143">
              <a:off x="6977765" y="5394294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18F4F94-5E30-7B0A-BE3C-59CA8C360524}"/>
                </a:ext>
              </a:extLst>
            </p:cNvPr>
            <p:cNvCxnSpPr>
              <a:cxnSpLocks/>
              <a:stCxn id="9" idx="4"/>
              <a:endCxn id="8" idx="6"/>
            </p:cNvCxnSpPr>
            <p:nvPr/>
          </p:nvCxnSpPr>
          <p:spPr>
            <a:xfrm flipH="1" flipV="1">
              <a:off x="5790992" y="4830739"/>
              <a:ext cx="1188373" cy="722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B56798-795B-6F68-169F-ACADCFEAC64F}"/>
                </a:ext>
              </a:extLst>
            </p:cNvPr>
            <p:cNvCxnSpPr>
              <a:cxnSpLocks/>
              <a:stCxn id="24" idx="2"/>
              <a:endCxn id="9" idx="1"/>
            </p:cNvCxnSpPr>
            <p:nvPr/>
          </p:nvCxnSpPr>
          <p:spPr>
            <a:xfrm flipH="1">
              <a:off x="7305900" y="4972808"/>
              <a:ext cx="265710" cy="49325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B36C62-1E33-E6B5-82E2-E18378B98446}"/>
                </a:ext>
              </a:extLst>
            </p:cNvPr>
            <p:cNvCxnSpPr>
              <a:cxnSpLocks/>
              <a:stCxn id="9" idx="4"/>
              <a:endCxn id="7" idx="6"/>
            </p:cNvCxnSpPr>
            <p:nvPr/>
          </p:nvCxnSpPr>
          <p:spPr>
            <a:xfrm flipH="1">
              <a:off x="5425017" y="5553032"/>
              <a:ext cx="1554348" cy="525938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9F58BA-7E4E-42E1-6920-CDF4642C4E8C}"/>
                </a:ext>
              </a:extLst>
            </p:cNvPr>
            <p:cNvCxnSpPr>
              <a:cxnSpLocks/>
              <a:stCxn id="7" idx="0"/>
              <a:endCxn id="16" idx="2"/>
            </p:cNvCxnSpPr>
            <p:nvPr/>
          </p:nvCxnSpPr>
          <p:spPr>
            <a:xfrm flipV="1">
              <a:off x="5243475" y="5020998"/>
              <a:ext cx="380972" cy="87376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F85105-CE48-808B-8A5E-35391122368C}"/>
                </a:ext>
              </a:extLst>
            </p:cNvPr>
            <p:cNvSpPr txBox="1"/>
            <p:nvPr/>
          </p:nvSpPr>
          <p:spPr>
            <a:xfrm rot="21487866">
              <a:off x="7014150" y="5404960"/>
              <a:ext cx="2888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v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A3C0AE-2D56-0591-5369-F300B48A9BC6}"/>
                </a:ext>
              </a:extLst>
            </p:cNvPr>
            <p:cNvGrpSpPr/>
            <p:nvPr/>
          </p:nvGrpSpPr>
          <p:grpSpPr>
            <a:xfrm rot="15596146">
              <a:off x="5423498" y="4655098"/>
              <a:ext cx="369332" cy="365760"/>
              <a:chOff x="4721176" y="3974447"/>
              <a:chExt cx="369332" cy="36576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3C3EC79-B1ED-B60B-3CF4-E0A89EF64736}"/>
                  </a:ext>
                </a:extLst>
              </p:cNvPr>
              <p:cNvSpPr/>
              <p:nvPr/>
            </p:nvSpPr>
            <p:spPr>
              <a:xfrm rot="5855143">
                <a:off x="4722282" y="397444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6D1F6-CCF9-C9A0-A334-4D99A46DBBE7}"/>
                  </a:ext>
                </a:extLst>
              </p:cNvPr>
              <p:cNvSpPr txBox="1"/>
              <p:nvPr/>
            </p:nvSpPr>
            <p:spPr>
              <a:xfrm rot="5855143">
                <a:off x="4743778" y="3981088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4331AF-ADE1-9164-748F-F3C2C564AABB}"/>
                </a:ext>
              </a:extLst>
            </p:cNvPr>
            <p:cNvGrpSpPr/>
            <p:nvPr/>
          </p:nvGrpSpPr>
          <p:grpSpPr>
            <a:xfrm rot="15523690">
              <a:off x="8024151" y="5654248"/>
              <a:ext cx="369332" cy="365760"/>
              <a:chOff x="4555818" y="5631833"/>
              <a:chExt cx="369332" cy="3657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BFCF832-02A9-C16B-5E7E-189F4318EC1B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399496-DF22-0EAA-9150-17ADC2F987F2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94CCA37-6562-E196-7156-9438372CB2B7}"/>
                </a:ext>
              </a:extLst>
            </p:cNvPr>
            <p:cNvSpPr/>
            <p:nvPr/>
          </p:nvSpPr>
          <p:spPr>
            <a:xfrm rot="25062">
              <a:off x="5059262" y="5894757"/>
              <a:ext cx="365760" cy="365760"/>
            </a:xfrm>
            <a:prstGeom prst="ellipse">
              <a:avLst/>
            </a:prstGeom>
            <a:noFill/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398CF1-315A-2B8B-C4B2-BA17749230A5}"/>
                </a:ext>
              </a:extLst>
            </p:cNvPr>
            <p:cNvSpPr txBox="1"/>
            <p:nvPr/>
          </p:nvSpPr>
          <p:spPr>
            <a:xfrm rot="25062">
              <a:off x="5119647" y="5903126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</a:rPr>
                <a:t>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3559FA3-7035-A653-9D9C-03671F1FFFC5}"/>
                </a:ext>
              </a:extLst>
            </p:cNvPr>
            <p:cNvGrpSpPr/>
            <p:nvPr/>
          </p:nvGrpSpPr>
          <p:grpSpPr>
            <a:xfrm rot="15840923">
              <a:off x="7382538" y="4606337"/>
              <a:ext cx="369332" cy="365760"/>
              <a:chOff x="4555818" y="5631833"/>
              <a:chExt cx="369332" cy="3657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4DCD3CC-5530-7593-FE58-00A2C1D6C608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1DB903-03EE-767B-62B2-27E4842B4B9F}"/>
                  </a:ext>
                </a:extLst>
              </p:cNvPr>
              <p:cNvSpPr txBox="1"/>
              <p:nvPr/>
            </p:nvSpPr>
            <p:spPr>
              <a:xfrm rot="5855143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5A1DB4-3290-BBA0-ACFF-A95993FCCE8D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 flipH="1" flipV="1">
              <a:off x="7341925" y="5601316"/>
              <a:ext cx="684140" cy="246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0209D9B-08FD-74F4-883D-E9C8A9F909B5}"/>
                </a:ext>
              </a:extLst>
            </p:cNvPr>
            <p:cNvGrpSpPr/>
            <p:nvPr/>
          </p:nvGrpSpPr>
          <p:grpSpPr>
            <a:xfrm rot="15523690">
              <a:off x="6031462" y="6201117"/>
              <a:ext cx="369332" cy="365760"/>
              <a:chOff x="4555818" y="5631833"/>
              <a:chExt cx="369332" cy="36576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7FB990F-45D3-B1DD-5AA0-9FDCE3FDBF9C}"/>
                  </a:ext>
                </a:extLst>
              </p:cNvPr>
              <p:cNvSpPr/>
              <p:nvPr/>
            </p:nvSpPr>
            <p:spPr>
              <a:xfrm rot="5855143">
                <a:off x="4558885" y="563183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96B0E8A-31A6-7D4B-377D-95198659C972}"/>
                  </a:ext>
                </a:extLst>
              </p:cNvPr>
              <p:cNvSpPr txBox="1"/>
              <p:nvPr/>
            </p:nvSpPr>
            <p:spPr>
              <a:xfrm rot="6076310">
                <a:off x="4581626" y="5639665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12634F-EAB7-6F57-E045-E6F13F1EAA11}"/>
                </a:ext>
              </a:extLst>
            </p:cNvPr>
            <p:cNvCxnSpPr>
              <a:cxnSpLocks/>
              <a:stCxn id="45" idx="3"/>
              <a:endCxn id="9" idx="6"/>
            </p:cNvCxnSpPr>
            <p:nvPr/>
          </p:nvCxnSpPr>
          <p:spPr>
            <a:xfrm flipV="1">
              <a:off x="6384418" y="5758454"/>
              <a:ext cx="752085" cy="62366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CA9671D-1D8F-1503-78F3-CE7C64B34E40}"/>
                </a:ext>
              </a:extLst>
            </p:cNvPr>
            <p:cNvCxnSpPr>
              <a:cxnSpLocks/>
              <a:stCxn id="44" idx="2"/>
              <a:endCxn id="7" idx="5"/>
            </p:cNvCxnSpPr>
            <p:nvPr/>
          </p:nvCxnSpPr>
          <p:spPr>
            <a:xfrm flipH="1" flipV="1">
              <a:off x="5370512" y="6207892"/>
              <a:ext cx="662864" cy="1866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B39C828-C8AC-D575-FD0E-5CC5D65F40BF}"/>
                </a:ext>
              </a:extLst>
            </p:cNvPr>
            <p:cNvSpPr txBox="1"/>
            <p:nvPr/>
          </p:nvSpPr>
          <p:spPr>
            <a:xfrm>
              <a:off x="6991443" y="6237972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current</a:t>
              </a:r>
            </a:p>
            <a:p>
              <a:pPr algn="ctr"/>
              <a:r>
                <a:rPr lang="en-US" dirty="0"/>
                <a:t>node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3B584C4-20A4-BE5F-270B-F9A7237102C7}"/>
                    </a:ext>
                  </a:extLst>
                </p:cNvPr>
                <p:cNvSpPr txBox="1"/>
                <p:nvPr/>
              </p:nvSpPr>
              <p:spPr>
                <a:xfrm>
                  <a:off x="3258333" y="5758454"/>
                  <a:ext cx="1410725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3B584C4-20A4-BE5F-270B-F9A7237102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8333" y="5758454"/>
                  <a:ext cx="1410725" cy="452496"/>
                </a:xfrm>
                <a:prstGeom prst="rect">
                  <a:avLst/>
                </a:prstGeom>
                <a:blipFill>
                  <a:blip r:embed="rId3"/>
                  <a:stretch>
                    <a:fillRect t="-113889" b="-180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F956C11-0F1B-38BD-844E-F7329656287A}"/>
                    </a:ext>
                  </a:extLst>
                </p:cNvPr>
                <p:cNvSpPr txBox="1"/>
                <p:nvPr/>
              </p:nvSpPr>
              <p:spPr>
                <a:xfrm>
                  <a:off x="8491949" y="4542731"/>
                  <a:ext cx="1340796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F956C11-0F1B-38BD-844E-F73296562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1949" y="4542731"/>
                  <a:ext cx="1340796" cy="452496"/>
                </a:xfrm>
                <a:prstGeom prst="rect">
                  <a:avLst/>
                </a:prstGeom>
                <a:blipFill>
                  <a:blip r:embed="rId4"/>
                  <a:stretch>
                    <a:fillRect l="-1869" t="-113514" r="-935" b="-1702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128E8D-B3DE-D60B-2E8C-B9ED115E60C1}"/>
                    </a:ext>
                  </a:extLst>
                </p:cNvPr>
                <p:cNvSpPr txBox="1"/>
                <p:nvPr/>
              </p:nvSpPr>
              <p:spPr>
                <a:xfrm>
                  <a:off x="3652699" y="4697520"/>
                  <a:ext cx="1354425" cy="4524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𝑣𝑥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128E8D-B3DE-D60B-2E8C-B9ED115E60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699" y="4697520"/>
                  <a:ext cx="1354425" cy="452496"/>
                </a:xfrm>
                <a:prstGeom prst="rect">
                  <a:avLst/>
                </a:prstGeom>
                <a:blipFill>
                  <a:blip r:embed="rId5"/>
                  <a:stretch>
                    <a:fillRect l="-926" t="-110811" r="-926" b="-1729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6F2D7BC-69A0-659B-B825-800E78028FE5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>
              <a:off x="5007124" y="4923768"/>
              <a:ext cx="434806" cy="2436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07A77B-8EC9-A4DD-BE42-E3F52C14807A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4472874" y="5993104"/>
              <a:ext cx="586393" cy="83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151AB04-5A1B-63F6-CBD8-C8902E8BED0A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7305900" y="5748236"/>
              <a:ext cx="127331" cy="4897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D32B5CF-A184-9A06-AFD4-A514654F07D9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>
              <a:off x="7982150" y="4768979"/>
              <a:ext cx="509799" cy="450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1B4BAC-3D37-E0DE-0C9A-4A104F28F816}"/>
                  </a:ext>
                </a:extLst>
              </p:cNvPr>
              <p:cNvSpPr txBox="1"/>
              <p:nvPr/>
            </p:nvSpPr>
            <p:spPr>
              <a:xfrm>
                <a:off x="5404763" y="2088446"/>
                <a:ext cx="2677336" cy="1381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𝑡𝑥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1B4BAC-3D37-E0DE-0C9A-4A104F28F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763" y="2088446"/>
                <a:ext cx="2677336" cy="1381340"/>
              </a:xfrm>
              <a:prstGeom prst="rect">
                <a:avLst/>
              </a:prstGeom>
              <a:blipFill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D9CFE-43EE-78DA-D3A7-5206DD012872}"/>
                  </a:ext>
                </a:extLst>
              </p:cNvPr>
              <p:cNvSpPr txBox="1"/>
              <p:nvPr/>
            </p:nvSpPr>
            <p:spPr>
              <a:xfrm>
                <a:off x="7496782" y="3740698"/>
                <a:ext cx="4519849" cy="2727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Pick a number,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from a uniform random distribution on [0,1]. Pick the next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with the rule: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f>
                            <m:fPr>
                              <m:type m:val="skw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0D9CFE-43EE-78DA-D3A7-5206DD01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782" y="3740698"/>
                <a:ext cx="4519849" cy="2727734"/>
              </a:xfrm>
              <a:prstGeom prst="rect">
                <a:avLst/>
              </a:prstGeom>
              <a:blipFill>
                <a:blip r:embed="rId7"/>
                <a:stretch>
                  <a:fillRect l="-1120" t="-926" b="-28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92B8F-6A02-371A-3578-AFE9E4F324C7}"/>
                  </a:ext>
                </a:extLst>
              </p:cNvPr>
              <p:cNvSpPr txBox="1"/>
              <p:nvPr/>
            </p:nvSpPr>
            <p:spPr>
              <a:xfrm>
                <a:off x="1143000" y="1844426"/>
                <a:ext cx="6094476" cy="20487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u="sng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Example</a:t>
                </a:r>
                <a:r>
                  <a:rPr lang="en-US" dirty="0"/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𝑣𝑥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(unweighted)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𝑣𝑥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=2+2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∙1+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0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B92B8F-6A02-371A-3578-AFE9E4F3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844426"/>
                <a:ext cx="6094476" cy="2048766"/>
              </a:xfrm>
              <a:prstGeom prst="rect">
                <a:avLst/>
              </a:prstGeom>
              <a:blipFill>
                <a:blip r:embed="rId8"/>
                <a:stretch>
                  <a:fillRect l="-3750" t="-1235" b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51AD606-D199-ED99-CBD6-7ACD70117C0C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8367786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45E64-748A-7C61-BA42-AA7096760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8337-6402-4976-6055-A31280E4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uses a biased random walk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D0736-EC93-C91E-1357-863EF6E912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177272" cy="28356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 walk policy parameters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2"/>
                    </a:solidFill>
                  </a:rPr>
                  <a:t>In-out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: scales the probability of staying 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in (</a:t>
                </a:r>
                <a:r>
                  <a:rPr lang="en-US" b="1" dirty="0" err="1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BFS</a:t>
                </a: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en-US" dirty="0"/>
                  <a:t> the previous node’s neighbors vs. moving </a:t>
                </a:r>
                <a:r>
                  <a:rPr lang="en-US" b="1" dirty="0">
                    <a:solidFill>
                      <a:srgbClr val="C00000"/>
                    </a:solidFill>
                  </a:rPr>
                  <a:t>out (DFS)</a:t>
                </a:r>
                <a:r>
                  <a:rPr lang="en-US" dirty="0"/>
                  <a:t> of the previous node’s neighbors (DFS)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encourages </a:t>
                </a:r>
                <a:r>
                  <a:rPr lang="en-US" dirty="0" err="1"/>
                  <a:t>BFS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encourages DFS (we saw this in the previous example)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2"/>
                    </a:solidFill>
                  </a:rPr>
                  <a:t>Return parameter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: scales the probability of returning to the previous node in a walk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discourages backtracking, 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encourages backtracking, otherwise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𝑚𝑖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r>
                  <a:rPr lang="en-US" dirty="0"/>
                  <a:t> has moderate backtracking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FD0736-EC93-C91E-1357-863EF6E912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177272" cy="2835648"/>
              </a:xfrm>
              <a:blipFill>
                <a:blip r:embed="rId2"/>
                <a:stretch>
                  <a:fillRect l="-1746" t="-4464" r="-623" b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B86D11-D6BB-1C52-FF47-3535BB237F8E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393605169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A27B0-96D2-B584-3659-08555369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E3780-1F0E-DA0B-0CF0-8330CF56A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25128" cy="419499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created a large number of random walks with the node2vec biased walk policy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use them to create samples?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single random walk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Set the context window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Pick a center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, in the walk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Let every node,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that is within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steps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be a context node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Form positive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every context node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Form a single sample as the set of positive pairs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randomly sampled negative nodes (i.e., those not in the graph that are not in the context nodes)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E3780-1F0E-DA0B-0CF0-8330CF56A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25128" cy="4194995"/>
              </a:xfrm>
              <a:blipFill>
                <a:blip r:embed="rId2"/>
                <a:stretch>
                  <a:fillRect l="-1969" t="-3021" r="-2672" b="-3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0107A2-AD5A-CADD-EE11-C84EF8675777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107072612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F694-BDEF-C691-2AEE-22C092C3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DC10-D9D7-E248-5EDD-9F00E144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746854-E762-9610-9403-49B5BD5AA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454214"/>
            <a:ext cx="6492240" cy="7297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65D433-8091-EA03-5C6A-1FE3CB54A073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A2FF76-29C1-3F6A-FEFE-316D05125139}"/>
              </a:ext>
            </a:extLst>
          </p:cNvPr>
          <p:cNvGrpSpPr/>
          <p:nvPr/>
        </p:nvGrpSpPr>
        <p:grpSpPr>
          <a:xfrm>
            <a:off x="1142999" y="2521967"/>
            <a:ext cx="10881391" cy="1600999"/>
            <a:chOff x="1142999" y="2521967"/>
            <a:chExt cx="10881391" cy="1600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AB92C2-2FB8-E2B3-9089-B3BF915E9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2999" y="2521967"/>
              <a:ext cx="6492240" cy="16009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BE589C-B4B8-41FE-0E04-EF996EF4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6992" y="2521967"/>
              <a:ext cx="4087398" cy="160099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907BC70-DC25-686F-BDB3-2BAD3B98F503}"/>
              </a:ext>
            </a:extLst>
          </p:cNvPr>
          <p:cNvSpPr txBox="1"/>
          <p:nvPr/>
        </p:nvSpPr>
        <p:spPr>
          <a:xfrm>
            <a:off x="7936992" y="1454214"/>
            <a:ext cx="2459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single random walk of length 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750FA3-98EA-6B85-C7EE-A9D451F77636}"/>
              </a:ext>
            </a:extLst>
          </p:cNvPr>
          <p:cNvGrpSpPr/>
          <p:nvPr/>
        </p:nvGrpSpPr>
        <p:grpSpPr>
          <a:xfrm>
            <a:off x="1142999" y="4387342"/>
            <a:ext cx="10785973" cy="1563624"/>
            <a:chOff x="1142999" y="4387342"/>
            <a:chExt cx="10785973" cy="15636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65E01B-F8AB-3D8D-87FC-6954EE478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36993" y="4387342"/>
              <a:ext cx="3991979" cy="156362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0CB580-2ABE-A4C8-D2F9-8D8D29EB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999" y="4387342"/>
              <a:ext cx="6492240" cy="1563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3019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9C9A4-8969-C1EB-2731-38218234B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33F0-1843-289C-28F8-C1751A1A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context sampling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9BED51-73F8-68ED-F3A1-FD2993197E30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9CEA2-E072-20BA-85E5-8DFA151CC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525309"/>
            <a:ext cx="65405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B2B9F-A76E-DE24-1C44-8E146F31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369762"/>
            <a:ext cx="65405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B001FE-495E-3405-BF60-3DF5805E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4055584"/>
            <a:ext cx="6540500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A7599-26E8-744C-686D-222E2B9A6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855033"/>
            <a:ext cx="6540500" cy="6858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212DAB-FBE3-AD6F-8EFB-A16D1F2491DF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4413249" y="3055562"/>
            <a:ext cx="0" cy="10000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BAC45C1-2E2F-A660-0079-2BB629738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722" y="1525309"/>
            <a:ext cx="4161436" cy="27175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08639B-B3B3-11A0-24D0-269F294D3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0720" y="4242817"/>
            <a:ext cx="4161437" cy="1695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01E227-2A45-4D25-459C-F18E288AC21B}"/>
              </a:ext>
            </a:extLst>
          </p:cNvPr>
          <p:cNvSpPr txBox="1"/>
          <p:nvPr/>
        </p:nvSpPr>
        <p:spPr>
          <a:xfrm>
            <a:off x="7863886" y="1136074"/>
            <a:ext cx="3975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row is a single sample for SGD</a:t>
            </a:r>
          </a:p>
        </p:txBody>
      </p:sp>
    </p:spTree>
    <p:extLst>
      <p:ext uri="{BB962C8B-B14F-4D97-AF65-F5344CB8AC3E}">
        <p14:creationId xmlns:p14="http://schemas.microsoft.com/office/powerpoint/2010/main" val="24847208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9B5A-3044-F969-C04D-3B06AE52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node2vec algorithm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68DE-80EC-6A84-5823-2A87E929E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05088" cy="3376309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Precompute edge transition probabilities for all edges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random walks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for every node in the graph using the bias random walk policy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context sampling to generate samples where each sample include positive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negative nodes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SGD over each sample using </a:t>
                </a:r>
                <a:r>
                  <a:rPr lang="en-US" dirty="0" err="1"/>
                  <a:t>NCE</a:t>
                </a:r>
                <a:r>
                  <a:rPr lang="en-US" dirty="0"/>
                  <a:t> with negative sampling loss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Linear time complexity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All steps are individually parallelizable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468DE-80EC-6A84-5823-2A87E929E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05088" cy="3376309"/>
              </a:xfrm>
              <a:blipFill>
                <a:blip r:embed="rId2"/>
                <a:stretch>
                  <a:fillRect l="-2041" t="-3745" r="-2332" b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9B0C8B6-35A3-B8A5-53B5-75CBE1D0FECC}"/>
              </a:ext>
            </a:extLst>
          </p:cNvPr>
          <p:cNvSpPr/>
          <p:nvPr/>
        </p:nvSpPr>
        <p:spPr>
          <a:xfrm>
            <a:off x="4048455" y="6558100"/>
            <a:ext cx="4226865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https://ml4g.masinolab.com/topics/shallow-embeddings/node2vec.html</a:t>
            </a:r>
          </a:p>
        </p:txBody>
      </p:sp>
    </p:spTree>
    <p:extLst>
      <p:ext uri="{BB962C8B-B14F-4D97-AF65-F5344CB8AC3E}">
        <p14:creationId xmlns:p14="http://schemas.microsoft.com/office/powerpoint/2010/main" val="382520024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E1FA-44BE-29CD-DEE5-278E6DCA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an entire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513F6-C3D0-AF9C-CB86-28F2B1856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85832" cy="1151084"/>
              </a:xfrm>
            </p:spPr>
            <p:txBody>
              <a:bodyPr/>
              <a:lstStyle/>
              <a:p>
                <a:r>
                  <a:rPr lang="en-US" b="1" dirty="0"/>
                  <a:t>Goal:</a:t>
                </a:r>
                <a:r>
                  <a:rPr lang="en-US" dirty="0"/>
                  <a:t> Embed a subgraph (or the entire graph)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embedding space</a:t>
                </a:r>
              </a:p>
              <a:p>
                <a:r>
                  <a:rPr lang="en-US" b="1" dirty="0"/>
                  <a:t>Motivation:</a:t>
                </a:r>
                <a:r>
                  <a:rPr lang="en-US" dirty="0"/>
                  <a:t> Classify or cluster networks</a:t>
                </a:r>
              </a:p>
              <a:p>
                <a:r>
                  <a:rPr lang="en-US" b="1" dirty="0"/>
                  <a:t>Examples: </a:t>
                </a:r>
                <a:r>
                  <a:rPr lang="en-US" dirty="0"/>
                  <a:t>candidate drug targets, anomalous networks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513F6-C3D0-AF9C-CB86-28F2B1856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85832" cy="1151084"/>
              </a:xfrm>
              <a:blipFill>
                <a:blip r:embed="rId2"/>
                <a:stretch>
                  <a:fillRect l="-1887" t="-1087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A7A851F-DBBA-EEAA-9466-99B68753C163}"/>
              </a:ext>
            </a:extLst>
          </p:cNvPr>
          <p:cNvGrpSpPr/>
          <p:nvPr/>
        </p:nvGrpSpPr>
        <p:grpSpPr>
          <a:xfrm>
            <a:off x="2708147" y="3429000"/>
            <a:ext cx="7385306" cy="2441448"/>
            <a:chOff x="1444752" y="2112264"/>
            <a:chExt cx="7385306" cy="2441448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0B86E58-EAB7-2D00-805E-7DBEC2B56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0040" t="26060" r="63347" b="25228"/>
            <a:stretch>
              <a:fillRect/>
            </a:stretch>
          </p:blipFill>
          <p:spPr>
            <a:xfrm>
              <a:off x="1798604" y="2463063"/>
              <a:ext cx="2110923" cy="193187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EFD01BA-70A5-B6D7-BFC4-B6595C8AF605}"/>
                </a:ext>
              </a:extLst>
            </p:cNvPr>
            <p:cNvSpPr/>
            <p:nvPr/>
          </p:nvSpPr>
          <p:spPr>
            <a:xfrm rot="20371775">
              <a:off x="5952744" y="2112264"/>
              <a:ext cx="2706624" cy="22278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69DDCA-76C2-3EA1-F817-23FF0E5A404C}"/>
                </a:ext>
              </a:extLst>
            </p:cNvPr>
            <p:cNvSpPr/>
            <p:nvPr/>
          </p:nvSpPr>
          <p:spPr>
            <a:xfrm>
              <a:off x="1444752" y="2267712"/>
              <a:ext cx="2788920" cy="22860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EBFEFA0D-6A14-08BF-13E1-E0D03927403A}"/>
                </a:ext>
              </a:extLst>
            </p:cNvPr>
            <p:cNvCxnSpPr>
              <a:cxnSpLocks/>
              <a:stCxn id="6" idx="7"/>
            </p:cNvCxnSpPr>
            <p:nvPr/>
          </p:nvCxnSpPr>
          <p:spPr>
            <a:xfrm rot="16200000" flipH="1">
              <a:off x="5279837" y="1147895"/>
              <a:ext cx="306451" cy="3215639"/>
            </a:xfrm>
            <a:prstGeom prst="curvedConnector4">
              <a:avLst>
                <a:gd name="adj1" fmla="val -74596"/>
                <a:gd name="adj2" fmla="val 56351"/>
              </a:avLst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79A819-7C0F-D1D8-07B4-8003A9C00C75}"/>
                    </a:ext>
                  </a:extLst>
                </p:cNvPr>
                <p:cNvSpPr txBox="1"/>
                <p:nvPr/>
              </p:nvSpPr>
              <p:spPr>
                <a:xfrm>
                  <a:off x="7132322" y="2496341"/>
                  <a:ext cx="45872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79A819-7C0F-D1D8-07B4-8003A9C00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2322" y="2496341"/>
                  <a:ext cx="458724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10526" r="-5263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76184D-C2A3-DBB3-09C7-2FDEFB12EDE7}"/>
                </a:ext>
              </a:extLst>
            </p:cNvPr>
            <p:cNvSpPr/>
            <p:nvPr/>
          </p:nvSpPr>
          <p:spPr>
            <a:xfrm>
              <a:off x="7040882" y="288150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81E17F-AF4D-3657-9141-55F52AB10885}"/>
                </a:ext>
              </a:extLst>
            </p:cNvPr>
            <p:cNvSpPr txBox="1"/>
            <p:nvPr/>
          </p:nvSpPr>
          <p:spPr>
            <a:xfrm>
              <a:off x="6352034" y="3300893"/>
              <a:ext cx="2478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embedding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052297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D20B-08CC-0E6B-5340-FD9C8BC7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averaging for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D76DC-3EC2-F35D-3701-CCBCF59AC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25712" cy="115108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 node embedding algorithm to all nodes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Average the node embeddings to obtain a single embedding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average is done element wise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1D76DC-3EC2-F35D-3701-CCBCF59AC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25712" cy="1151084"/>
              </a:xfrm>
              <a:blipFill>
                <a:blip r:embed="rId2"/>
                <a:stretch>
                  <a:fillRect l="-1947" t="-1087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D3300D2-F782-0692-9536-03574B19716D}"/>
              </a:ext>
            </a:extLst>
          </p:cNvPr>
          <p:cNvGrpSpPr/>
          <p:nvPr/>
        </p:nvGrpSpPr>
        <p:grpSpPr>
          <a:xfrm>
            <a:off x="2687681" y="4224813"/>
            <a:ext cx="2098767" cy="228601"/>
            <a:chOff x="6534150" y="3407980"/>
            <a:chExt cx="3540125" cy="4572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CCB64D2-9DBE-DF83-87C0-830AA84F66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73995A-B2F4-C08A-023A-8EC8FF7226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AC8CAE-C364-FF45-57A2-7B43F07E37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6FD7FD7-F560-2DE7-A848-00C950F926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B7E06BC-9CAB-C8E0-C069-D741ED10E1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99C6C7-3980-B950-0F43-35F8CF8B5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5E5682-9D0F-4AD6-697A-91B304485C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F21A3B-F64D-93A7-7DE7-EFFBA8B72792}"/>
              </a:ext>
            </a:extLst>
          </p:cNvPr>
          <p:cNvGrpSpPr/>
          <p:nvPr/>
        </p:nvGrpSpPr>
        <p:grpSpPr>
          <a:xfrm>
            <a:off x="2687681" y="2720512"/>
            <a:ext cx="4273953" cy="369332"/>
            <a:chOff x="2687681" y="2720512"/>
            <a:chExt cx="4273953" cy="3693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F1D605-DF58-D1FC-37D7-D2D33DDBE586}"/>
                </a:ext>
              </a:extLst>
            </p:cNvPr>
            <p:cNvGrpSpPr/>
            <p:nvPr/>
          </p:nvGrpSpPr>
          <p:grpSpPr>
            <a:xfrm>
              <a:off x="2687681" y="2790878"/>
              <a:ext cx="2098767" cy="228601"/>
              <a:chOff x="6534150" y="3407980"/>
              <a:chExt cx="3540125" cy="4572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18B54E-5C29-14E2-FF4C-29F0320D22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1C6DBF-E691-4FC4-A856-698F85FE9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D9F460E-78C3-F508-F2CF-F96A0DB1F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D6EE58-B5AB-834B-BAB6-077A01F15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645237A-1223-707F-4241-301D7C01A5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C06056C-3313-B8F4-EA52-6ACD923207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01D03E-9B95-3C83-88D5-A6F4E797D2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A6C6AD2-A366-5EAB-89F5-EBCCCE2ACFD1}"/>
                </a:ext>
              </a:extLst>
            </p:cNvPr>
            <p:cNvSpPr txBox="1"/>
            <p:nvPr/>
          </p:nvSpPr>
          <p:spPr>
            <a:xfrm>
              <a:off x="4786448" y="2720512"/>
              <a:ext cx="2175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node 1 embedding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D7C4CF-7772-C616-8A5C-1BB43CA5D166}"/>
              </a:ext>
            </a:extLst>
          </p:cNvPr>
          <p:cNvGrpSpPr/>
          <p:nvPr/>
        </p:nvGrpSpPr>
        <p:grpSpPr>
          <a:xfrm>
            <a:off x="2687681" y="3188066"/>
            <a:ext cx="2098767" cy="228601"/>
            <a:chOff x="6534150" y="3407980"/>
            <a:chExt cx="3540125" cy="45720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385C64-C403-6E62-589C-AA02091B7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2D019A-1EE2-FE41-3334-DF9A6F2301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38E776-A240-FE9A-AC3E-746F71BFE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E26843-2380-1754-91CB-39B1F0B615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FBAD1B-65CB-B526-C649-2176C75C27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A39BB5-959D-AA49-D190-8EB81C1F21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03D7E19-49B0-C42E-9188-F397CE353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26FE439-696D-A4EC-C817-4C39248EC8CA}"/>
              </a:ext>
            </a:extLst>
          </p:cNvPr>
          <p:cNvSpPr txBox="1"/>
          <p:nvPr/>
        </p:nvSpPr>
        <p:spPr>
          <a:xfrm>
            <a:off x="4786448" y="3117700"/>
            <a:ext cx="21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2 embedding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0851703-3554-ABAC-28B0-367E4AD1D205}"/>
              </a:ext>
            </a:extLst>
          </p:cNvPr>
          <p:cNvGrpSpPr/>
          <p:nvPr/>
        </p:nvGrpSpPr>
        <p:grpSpPr>
          <a:xfrm>
            <a:off x="2687681" y="3626000"/>
            <a:ext cx="2098767" cy="228601"/>
            <a:chOff x="6534150" y="3407980"/>
            <a:chExt cx="3540125" cy="457200"/>
          </a:xfrm>
          <a:solidFill>
            <a:srgbClr val="4BA047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0E4BCEB-9CEC-89BF-8E69-021B7EB81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15E27F3-BEEC-E564-DE94-58D3D5929C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171B707-338C-6AD8-6285-5115689518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77DD87-721C-C570-F89B-930D1F86F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E271588-F76C-6474-259E-D972627F5C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CE7F225-272C-16D8-E3DB-FDFB0CA6CF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16DF87-B3FA-5FA8-CE05-2910CF1B4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FBCF512-FE65-8173-C58F-BFDAC04A0D55}"/>
              </a:ext>
            </a:extLst>
          </p:cNvPr>
          <p:cNvSpPr txBox="1"/>
          <p:nvPr/>
        </p:nvSpPr>
        <p:spPr>
          <a:xfrm>
            <a:off x="4786448" y="3555634"/>
            <a:ext cx="21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 3 embedding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EC5A876-B918-ED4C-DB18-8749CA6783D9}"/>
              </a:ext>
            </a:extLst>
          </p:cNvPr>
          <p:cNvCxnSpPr>
            <a:cxnSpLocks/>
            <a:stCxn id="67" idx="0"/>
            <a:endCxn id="65" idx="2"/>
          </p:cNvCxnSpPr>
          <p:nvPr/>
        </p:nvCxnSpPr>
        <p:spPr>
          <a:xfrm flipV="1">
            <a:off x="7828703" y="2897411"/>
            <a:ext cx="380972" cy="87376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0103151-6391-C300-AA84-42FCA8156FF8}"/>
              </a:ext>
            </a:extLst>
          </p:cNvPr>
          <p:cNvSpPr/>
          <p:nvPr/>
        </p:nvSpPr>
        <p:spPr>
          <a:xfrm rot="21451289">
            <a:off x="8010631" y="2532181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DB43AB-3863-DE27-DEB4-90A73CEE7F37}"/>
              </a:ext>
            </a:extLst>
          </p:cNvPr>
          <p:cNvSpPr txBox="1"/>
          <p:nvPr/>
        </p:nvSpPr>
        <p:spPr>
          <a:xfrm rot="21451289">
            <a:off x="8039625" y="252825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7D8A8EB-68BF-3A98-737C-0F48FEA71638}"/>
              </a:ext>
            </a:extLst>
          </p:cNvPr>
          <p:cNvSpPr/>
          <p:nvPr/>
        </p:nvSpPr>
        <p:spPr>
          <a:xfrm rot="25062">
            <a:off x="7644490" y="3771170"/>
            <a:ext cx="365760" cy="365760"/>
          </a:xfrm>
          <a:prstGeom prst="ellipse">
            <a:avLst/>
          </a:prstGeom>
          <a:noFill/>
          <a:ln w="63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B4C3B4-C667-17EE-A404-E4F085872837}"/>
              </a:ext>
            </a:extLst>
          </p:cNvPr>
          <p:cNvSpPr txBox="1"/>
          <p:nvPr/>
        </p:nvSpPr>
        <p:spPr>
          <a:xfrm rot="25062">
            <a:off x="7672815" y="37795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10B1F8-B678-F4D9-208A-C9152948E4ED}"/>
              </a:ext>
            </a:extLst>
          </p:cNvPr>
          <p:cNvGrpSpPr/>
          <p:nvPr/>
        </p:nvGrpSpPr>
        <p:grpSpPr>
          <a:xfrm rot="15523690">
            <a:off x="8616690" y="4077530"/>
            <a:ext cx="369332" cy="365760"/>
            <a:chOff x="4555818" y="5631833"/>
            <a:chExt cx="369332" cy="36576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1C2587D-ED89-261B-0798-CBAA0911FAF3}"/>
                </a:ext>
              </a:extLst>
            </p:cNvPr>
            <p:cNvSpPr/>
            <p:nvPr/>
          </p:nvSpPr>
          <p:spPr>
            <a:xfrm rot="5855143">
              <a:off x="4558885" y="563183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C894465-D25F-645C-76D9-526DA704314B}"/>
                </a:ext>
              </a:extLst>
            </p:cNvPr>
            <p:cNvSpPr txBox="1"/>
            <p:nvPr/>
          </p:nvSpPr>
          <p:spPr>
            <a:xfrm rot="6076310">
              <a:off x="4581626" y="56396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21C8E5E-A07C-4826-0806-F8372133EA31}"/>
              </a:ext>
            </a:extLst>
          </p:cNvPr>
          <p:cNvCxnSpPr>
            <a:cxnSpLocks/>
            <a:stCxn id="75" idx="0"/>
            <a:endCxn id="65" idx="2"/>
          </p:cNvCxnSpPr>
          <p:nvPr/>
        </p:nvCxnSpPr>
        <p:spPr>
          <a:xfrm flipH="1" flipV="1">
            <a:off x="8209675" y="2897411"/>
            <a:ext cx="579674" cy="117924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CCB482E-7016-69EA-1557-2B4F52CB0286}"/>
              </a:ext>
            </a:extLst>
          </p:cNvPr>
          <p:cNvCxnSpPr>
            <a:cxnSpLocks/>
            <a:stCxn id="75" idx="2"/>
            <a:endCxn id="67" idx="5"/>
          </p:cNvCxnSpPr>
          <p:nvPr/>
        </p:nvCxnSpPr>
        <p:spPr>
          <a:xfrm flipH="1" flipV="1">
            <a:off x="7955740" y="4084305"/>
            <a:ext cx="662864" cy="18660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0D2603-43C5-7032-9041-7BA7C802BD0E}"/>
                  </a:ext>
                </a:extLst>
              </p:cNvPr>
              <p:cNvSpPr txBox="1"/>
              <p:nvPr/>
            </p:nvSpPr>
            <p:spPr>
              <a:xfrm>
                <a:off x="8011579" y="3485269"/>
                <a:ext cx="489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0D2603-43C5-7032-9041-7BA7C802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579" y="3485269"/>
                <a:ext cx="4897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9B14F0F-B1C6-57A0-2A5E-CAEC16513F3D}"/>
                  </a:ext>
                </a:extLst>
              </p:cNvPr>
              <p:cNvSpPr txBox="1"/>
              <p:nvPr/>
            </p:nvSpPr>
            <p:spPr>
              <a:xfrm>
                <a:off x="4814759" y="4138259"/>
                <a:ext cx="21751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embedding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9B14F0F-B1C6-57A0-2A5E-CAEC16513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759" y="4138259"/>
                <a:ext cx="2175186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0AA82C4-F17B-E5B7-72BC-56B255130E13}"/>
                  </a:ext>
                </a:extLst>
              </p:cNvPr>
              <p:cNvSpPr txBox="1"/>
              <p:nvPr/>
            </p:nvSpPr>
            <p:spPr>
              <a:xfrm>
                <a:off x="2553548" y="4632676"/>
                <a:ext cx="47616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position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embedding is the average of the embedding values at position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from the node embeddings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0AA82C4-F17B-E5B7-72BC-56B255130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548" y="4632676"/>
                <a:ext cx="4761652" cy="923330"/>
              </a:xfrm>
              <a:prstGeom prst="rect">
                <a:avLst/>
              </a:prstGeom>
              <a:blipFill>
                <a:blip r:embed="rId5"/>
                <a:stretch>
                  <a:fillRect l="-1333" t="-2703" r="-267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9F011C6-6C5D-72C3-9580-E865CDD4F54C}"/>
              </a:ext>
            </a:extLst>
          </p:cNvPr>
          <p:cNvSpPr/>
          <p:nvPr/>
        </p:nvSpPr>
        <p:spPr>
          <a:xfrm>
            <a:off x="3872591" y="2720512"/>
            <a:ext cx="346487" cy="1787079"/>
          </a:xfrm>
          <a:prstGeom prst="roundRect">
            <a:avLst/>
          </a:prstGeom>
          <a:solidFill>
            <a:schemeClr val="accent4">
              <a:alpha val="250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532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D84AE-32FA-17C0-4195-0F8BEC7B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28D5B-F908-C8F9-76F1-9E5831AD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nodes for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5FCAB-3F43-2960-3C48-D621C0658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85832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Create a virtual node and connect all nodes in the subgraph (or entire graph) to the virtual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Run a node embedding method to obtain the embedding for the virtual node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1EE1957-1E59-D0CE-8E10-91C313DC7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040" t="26060" r="63347" b="25228"/>
          <a:stretch>
            <a:fillRect/>
          </a:stretch>
        </p:blipFill>
        <p:spPr>
          <a:xfrm>
            <a:off x="3061999" y="3779799"/>
            <a:ext cx="2110923" cy="193187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3AAA36-7CF0-26E1-6825-D6619B8CAD51}"/>
              </a:ext>
            </a:extLst>
          </p:cNvPr>
          <p:cNvSpPr/>
          <p:nvPr/>
        </p:nvSpPr>
        <p:spPr>
          <a:xfrm rot="20371775">
            <a:off x="7216139" y="3429000"/>
            <a:ext cx="2706624" cy="22278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114879-F970-D7FD-BDDC-725C0AB29621}"/>
              </a:ext>
            </a:extLst>
          </p:cNvPr>
          <p:cNvSpPr/>
          <p:nvPr/>
        </p:nvSpPr>
        <p:spPr>
          <a:xfrm>
            <a:off x="3739896" y="3712464"/>
            <a:ext cx="1340996" cy="11887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1448023-0CFE-620A-037D-79DA7DFE1BA4}"/>
              </a:ext>
            </a:extLst>
          </p:cNvPr>
          <p:cNvCxnSpPr>
            <a:cxnSpLocks/>
            <a:stCxn id="17" idx="7"/>
          </p:cNvCxnSpPr>
          <p:nvPr/>
        </p:nvCxnSpPr>
        <p:spPr>
          <a:xfrm rot="16200000" flipH="1">
            <a:off x="6187547" y="2108951"/>
            <a:ext cx="963907" cy="3269544"/>
          </a:xfrm>
          <a:prstGeom prst="curvedConnector4">
            <a:avLst>
              <a:gd name="adj1" fmla="val -23716"/>
              <a:gd name="adj2" fmla="val 50614"/>
            </a:avLst>
          </a:prstGeom>
          <a:ln w="127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B3AE8-A72F-8CCB-E6B3-9FA45A01010C}"/>
                  </a:ext>
                </a:extLst>
              </p:cNvPr>
              <p:cNvSpPr txBox="1"/>
              <p:nvPr/>
            </p:nvSpPr>
            <p:spPr>
              <a:xfrm>
                <a:off x="8395717" y="3813077"/>
                <a:ext cx="45872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8EB3AE8-A72F-8CCB-E6B3-9FA45A010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717" y="3813077"/>
                <a:ext cx="458724" cy="430887"/>
              </a:xfrm>
              <a:prstGeom prst="rect">
                <a:avLst/>
              </a:prstGeom>
              <a:blipFill>
                <a:blip r:embed="rId4"/>
                <a:stretch>
                  <a:fillRect l="-10526" r="-526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D27ED7A-187B-CD69-F187-7F0F9FAD7040}"/>
              </a:ext>
            </a:extLst>
          </p:cNvPr>
          <p:cNvSpPr/>
          <p:nvPr/>
        </p:nvSpPr>
        <p:spPr>
          <a:xfrm>
            <a:off x="8304277" y="419824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D71FFF-705F-2CE1-B416-D47303E0E6A6}"/>
              </a:ext>
            </a:extLst>
          </p:cNvPr>
          <p:cNvSpPr txBox="1"/>
          <p:nvPr/>
        </p:nvSpPr>
        <p:spPr>
          <a:xfrm>
            <a:off x="7615429" y="4617629"/>
            <a:ext cx="247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space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D57A755-F4B3-F23E-4CA8-7301337C8E74}"/>
              </a:ext>
            </a:extLst>
          </p:cNvPr>
          <p:cNvSpPr/>
          <p:nvPr/>
        </p:nvSpPr>
        <p:spPr>
          <a:xfrm>
            <a:off x="4800582" y="3221597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0D8EA1-6FE9-F10D-2A00-477E8A81CD72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338178" y="3455744"/>
            <a:ext cx="502577" cy="44874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411854-49A9-9850-BF9D-7DC245BAC7FC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222386" y="3455744"/>
            <a:ext cx="618369" cy="108716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3D8969-CD78-CFF9-C14D-6777F9FC89DB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840755" y="3455744"/>
            <a:ext cx="0" cy="66651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90862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524F2-0CDC-8ECA-E822-FF64FE5D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886397"/>
          </a:xfrm>
        </p:spPr>
        <p:txBody>
          <a:bodyPr/>
          <a:lstStyle/>
          <a:p>
            <a:r>
              <a:rPr lang="en-US" dirty="0"/>
              <a:t>Matrix factorization and random walk embedding methods are transductive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9D02-3990-B231-5A38-AF653C15E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26477"/>
            <a:ext cx="10186416" cy="20297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Transductive (not inductive) method: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Cannot obtain embeddings for nodes not in the training set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Cannot apply to new graphs using the same nodes or the same graph with updated edges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If you apply a random walk method to the same graph multiple times, you’ll get a different embedding each time. Why?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EB4F1-BF08-DFB8-A567-95086CB8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60034"/>
            <a:ext cx="7772400" cy="20262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1A952-E138-491C-F97C-3ED73F2C1AC1}"/>
              </a:ext>
            </a:extLst>
          </p:cNvPr>
          <p:cNvSpPr txBox="1"/>
          <p:nvPr/>
        </p:nvSpPr>
        <p:spPr>
          <a:xfrm>
            <a:off x="4610887" y="578630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07502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6983-4219-0043-C957-238448DD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matrix with self-loops and </a:t>
            </a:r>
            <a:r>
              <a:rPr lang="en-US" err="1"/>
              <a:t>multiedges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Multiedge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/>
                  <a:t> equal to the multiplicity of the edge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Example: a triple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Self-edge (node connected to itself)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*Single self-edge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. Why not 1?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Multiple self-edges are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multiplicity</m:t>
                    </m:r>
                  </m:oMath>
                </a14:m>
                <a:r>
                  <a:rPr lang="en-US"/>
                  <a:t> (i.e., twice the number of self-edges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  <a:blipFill>
                <a:blip r:embed="rId3"/>
                <a:stretch>
                  <a:fillRect l="-2192" t="-4158" r="-1134" b="-4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39C9495-AEFB-8073-FD5E-795AB29E4037}"/>
              </a:ext>
            </a:extLst>
          </p:cNvPr>
          <p:cNvGraphicFramePr>
            <a:graphicFrameLocks noGrp="1"/>
          </p:cNvGraphicFramePr>
          <p:nvPr/>
        </p:nvGraphicFramePr>
        <p:xfrm>
          <a:off x="6602123" y="4876336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C67A79F-17E3-EB66-623D-3E7D297CB92E}"/>
              </a:ext>
            </a:extLst>
          </p:cNvPr>
          <p:cNvSpPr txBox="1"/>
          <p:nvPr/>
        </p:nvSpPr>
        <p:spPr>
          <a:xfrm>
            <a:off x="6319715" y="4892597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</a:t>
            </a:r>
          </a:p>
          <a:p>
            <a:pPr>
              <a:spcAft>
                <a:spcPts val="700"/>
              </a:spcAft>
            </a:pPr>
            <a:r>
              <a:rPr lang="en-US" sz="1400"/>
              <a:t>2</a:t>
            </a:r>
          </a:p>
          <a:p>
            <a:pPr>
              <a:spcAft>
                <a:spcPts val="700"/>
              </a:spcAft>
            </a:pPr>
            <a:r>
              <a:rPr lang="en-US" sz="1400"/>
              <a:t>3</a:t>
            </a:r>
          </a:p>
          <a:p>
            <a:pPr>
              <a:spcAft>
                <a:spcPts val="700"/>
              </a:spcAft>
            </a:pPr>
            <a:r>
              <a:rPr lang="en-US" sz="140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030171-84C8-A10D-07F6-1CA8903166BC}"/>
              </a:ext>
            </a:extLst>
          </p:cNvPr>
          <p:cNvSpPr txBox="1"/>
          <p:nvPr/>
        </p:nvSpPr>
        <p:spPr>
          <a:xfrm>
            <a:off x="6607328" y="461923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1   2    3   4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7D231AD-DFF7-A459-7A11-4427D674A3F9}"/>
              </a:ext>
            </a:extLst>
          </p:cNvPr>
          <p:cNvGrpSpPr/>
          <p:nvPr/>
        </p:nvGrpSpPr>
        <p:grpSpPr>
          <a:xfrm>
            <a:off x="3554204" y="4421795"/>
            <a:ext cx="2030211" cy="1687660"/>
            <a:chOff x="3528507" y="4405577"/>
            <a:chExt cx="2030211" cy="16876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FA169-00EA-43CC-0CFD-34FAA61C53DA}"/>
                </a:ext>
              </a:extLst>
            </p:cNvPr>
            <p:cNvSpPr/>
            <p:nvPr/>
          </p:nvSpPr>
          <p:spPr>
            <a:xfrm>
              <a:off x="4828441" y="5727477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139A64F-E221-F893-026F-121964789866}"/>
                </a:ext>
              </a:extLst>
            </p:cNvPr>
            <p:cNvSpPr/>
            <p:nvPr/>
          </p:nvSpPr>
          <p:spPr>
            <a:xfrm>
              <a:off x="3528507" y="52072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F7BAAE-9B4A-EC88-3D66-EEB222E73A5D}"/>
                </a:ext>
              </a:extLst>
            </p:cNvPr>
            <p:cNvSpPr/>
            <p:nvPr/>
          </p:nvSpPr>
          <p:spPr>
            <a:xfrm>
              <a:off x="4341584" y="440736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D3C3B0-9833-FEA1-A46A-A6977E881BAD}"/>
                </a:ext>
              </a:extLst>
            </p:cNvPr>
            <p:cNvSpPr/>
            <p:nvPr/>
          </p:nvSpPr>
          <p:spPr>
            <a:xfrm>
              <a:off x="5192958" y="515041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67200E-330A-6D99-5F35-A99BFA8A352E}"/>
                </a:ext>
              </a:extLst>
            </p:cNvPr>
            <p:cNvCxnSpPr>
              <a:stCxn id="37" idx="4"/>
              <a:endCxn id="36" idx="0"/>
            </p:cNvCxnSpPr>
            <p:nvPr/>
          </p:nvCxnSpPr>
          <p:spPr>
            <a:xfrm flipH="1">
              <a:off x="3711387" y="4773123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758A86-3211-20D7-3EC7-3D7F03FF829E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>
              <a:off x="4524464" y="4773123"/>
              <a:ext cx="851374" cy="37729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9219CA-4E12-C6C0-4899-9B2BB4591C45}"/>
                </a:ext>
              </a:extLst>
            </p:cNvPr>
            <p:cNvCxnSpPr>
              <a:cxnSpLocks/>
              <a:stCxn id="37" idx="4"/>
              <a:endCxn id="35" idx="0"/>
            </p:cNvCxnSpPr>
            <p:nvPr/>
          </p:nvCxnSpPr>
          <p:spPr>
            <a:xfrm>
              <a:off x="4524464" y="4773123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6F7F18-BFB0-3E52-4B42-4B2281AC87E9}"/>
                </a:ext>
              </a:extLst>
            </p:cNvPr>
            <p:cNvCxnSpPr>
              <a:cxnSpLocks/>
              <a:stCxn id="35" idx="0"/>
              <a:endCxn id="36" idx="6"/>
            </p:cNvCxnSpPr>
            <p:nvPr/>
          </p:nvCxnSpPr>
          <p:spPr>
            <a:xfrm flipH="1" flipV="1">
              <a:off x="3894267" y="5390119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49A87-D7B5-05A5-4186-AFED2902C4D6}"/>
                </a:ext>
              </a:extLst>
            </p:cNvPr>
            <p:cNvSpPr txBox="1"/>
            <p:nvPr/>
          </p:nvSpPr>
          <p:spPr>
            <a:xfrm>
              <a:off x="4369867" y="44055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7BFDFC-DB5A-26DC-3E17-F6A1E249B710}"/>
                </a:ext>
              </a:extLst>
            </p:cNvPr>
            <p:cNvSpPr txBox="1"/>
            <p:nvPr/>
          </p:nvSpPr>
          <p:spPr>
            <a:xfrm>
              <a:off x="3557586" y="520366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868922-FC44-2E93-12CF-51A49AE06975}"/>
                </a:ext>
              </a:extLst>
            </p:cNvPr>
            <p:cNvSpPr txBox="1"/>
            <p:nvPr/>
          </p:nvSpPr>
          <p:spPr>
            <a:xfrm>
              <a:off x="5226683" y="514863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97AEAA-314D-115B-F3B0-418953077A7D}"/>
                </a:ext>
              </a:extLst>
            </p:cNvPr>
            <p:cNvSpPr txBox="1"/>
            <p:nvPr/>
          </p:nvSpPr>
          <p:spPr>
            <a:xfrm>
              <a:off x="4860664" y="572390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9EADC-26D2-C8B5-F8C3-E2ABB41C29EE}"/>
                </a:ext>
              </a:extLst>
            </p:cNvPr>
            <p:cNvCxnSpPr>
              <a:cxnSpLocks/>
              <a:stCxn id="37" idx="5"/>
              <a:endCxn id="45" idx="0"/>
            </p:cNvCxnSpPr>
            <p:nvPr/>
          </p:nvCxnSpPr>
          <p:spPr>
            <a:xfrm>
              <a:off x="4653780" y="4719559"/>
              <a:ext cx="731761" cy="42907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2E88B5-297C-8D1F-3243-63560B0B0654}"/>
                </a:ext>
              </a:extLst>
            </p:cNvPr>
            <p:cNvCxnSpPr>
              <a:cxnSpLocks/>
              <a:stCxn id="37" idx="6"/>
              <a:endCxn id="45" idx="0"/>
            </p:cNvCxnSpPr>
            <p:nvPr/>
          </p:nvCxnSpPr>
          <p:spPr>
            <a:xfrm>
              <a:off x="4707344" y="4590243"/>
              <a:ext cx="678197" cy="558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136519F3-0A7B-EF37-0C02-8F7237BFA13C}"/>
                </a:ext>
              </a:extLst>
            </p:cNvPr>
            <p:cNvCxnSpPr>
              <a:stCxn id="44" idx="0"/>
              <a:endCxn id="36" idx="4"/>
            </p:cNvCxnSpPr>
            <p:nvPr/>
          </p:nvCxnSpPr>
          <p:spPr>
            <a:xfrm rot="16200000" flipH="1" flipV="1">
              <a:off x="3530853" y="5384201"/>
              <a:ext cx="369332" cy="8263"/>
            </a:xfrm>
            <a:prstGeom prst="curvedConnector5">
              <a:avLst>
                <a:gd name="adj1" fmla="val -61896"/>
                <a:gd name="adj2" fmla="val 5079789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B6B566BE-9AC5-4DD6-090E-349BD79DEB39}"/>
                </a:ext>
              </a:extLst>
            </p:cNvPr>
            <p:cNvCxnSpPr>
              <a:cxnSpLocks/>
              <a:stCxn id="44" idx="0"/>
              <a:endCxn id="44" idx="2"/>
            </p:cNvCxnSpPr>
            <p:nvPr/>
          </p:nvCxnSpPr>
          <p:spPr>
            <a:xfrm rot="16200000" flipH="1">
              <a:off x="3534984" y="5388333"/>
              <a:ext cx="369332" cy="12700"/>
            </a:xfrm>
            <a:prstGeom prst="curvedConnector5">
              <a:avLst>
                <a:gd name="adj1" fmla="val -61896"/>
                <a:gd name="adj2" fmla="val 3076094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39831625-91ED-CF7D-80DF-8E19EA5F910B}"/>
                </a:ext>
              </a:extLst>
            </p:cNvPr>
            <p:cNvCxnSpPr>
              <a:cxnSpLocks/>
              <a:stCxn id="46" idx="3"/>
              <a:endCxn id="35" idx="2"/>
            </p:cNvCxnSpPr>
            <p:nvPr/>
          </p:nvCxnSpPr>
          <p:spPr>
            <a:xfrm flipH="1">
              <a:off x="4828441" y="5908571"/>
              <a:ext cx="351541" cy="1786"/>
            </a:xfrm>
            <a:prstGeom prst="curvedConnector5">
              <a:avLst>
                <a:gd name="adj1" fmla="val -65028"/>
                <a:gd name="adj2" fmla="val 23139194"/>
                <a:gd name="adj3" fmla="val 165028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/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/>
                  <a:t>*In directed networks, self-edges are indicated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/>
                  <a:t> (see slide 9)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blipFill>
                <a:blip r:embed="rId4"/>
                <a:stretch>
                  <a:fillRect l="-129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367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6" grpId="0" animBg="1"/>
      <p:bldP spid="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17769-4EB3-580C-1AFE-9B220265E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4B0C-C8F5-7745-B6AA-43B9D6FF7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886397"/>
          </a:xfrm>
        </p:spPr>
        <p:txBody>
          <a:bodyPr/>
          <a:lstStyle/>
          <a:p>
            <a:r>
              <a:rPr lang="en-US" dirty="0"/>
              <a:t>Random walk embedding methods cannot capture structural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B6D24-3465-8E62-BE40-0BD6943E0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77899"/>
            <a:ext cx="10186416" cy="19784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DeepWalk</a:t>
            </a:r>
            <a:r>
              <a:rPr lang="en-US" dirty="0"/>
              <a:t> and node2vec do not capture structural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 the network below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1 and 11 are structurally similar – part of one triangle, degree 2, … 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However, they have very different random walk embeddings.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Why? It’s unlikely that a random walk will reach node 11 from node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BCD77-B4F6-B0C9-3661-0FDE24AD74AD}"/>
              </a:ext>
            </a:extLst>
          </p:cNvPr>
          <p:cNvSpPr txBox="1"/>
          <p:nvPr/>
        </p:nvSpPr>
        <p:spPr>
          <a:xfrm>
            <a:off x="4610887" y="578630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BCFD7-7789-D360-441D-0ECF4108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86002"/>
            <a:ext cx="7772400" cy="1870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06874-0899-EE9D-B53E-A9278B68FCDC}"/>
              </a:ext>
            </a:extLst>
          </p:cNvPr>
          <p:cNvSpPr/>
          <p:nvPr/>
        </p:nvSpPr>
        <p:spPr>
          <a:xfrm>
            <a:off x="2154936" y="5025752"/>
            <a:ext cx="640080" cy="640080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5D45D9-A2D0-53B1-B0F2-42D0B0C70D19}"/>
              </a:ext>
            </a:extLst>
          </p:cNvPr>
          <p:cNvSpPr/>
          <p:nvPr/>
        </p:nvSpPr>
        <p:spPr>
          <a:xfrm>
            <a:off x="8049768" y="5081415"/>
            <a:ext cx="640080" cy="640080"/>
          </a:xfrm>
          <a:prstGeom prst="ellipse">
            <a:avLst/>
          </a:prstGeom>
          <a:noFill/>
          <a:ln w="3810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606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D72ED-3B27-A5AD-7BB3-051B7D0D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465543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1795-3D97-C55B-A98B-E4C34FAB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naïve approach to graph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0D429-759A-21BE-61CE-F1709E70B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1847" cy="535377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Concatenate the adjacency matrix and features into a single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Provide as input to a feed-forward deep neural network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Serious limitations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parameters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node feature vector dimension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is transductive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Model is sensitive to arbitrary node ordering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30D429-759A-21BE-61CE-F1709E70B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1847" cy="5353773"/>
              </a:xfrm>
              <a:blipFill>
                <a:blip r:embed="rId3"/>
                <a:stretch>
                  <a:fillRect l="-1763" t="-2364" r="-252" b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BF91E4-57C5-FA81-9EBB-74EB8CAF2A85}"/>
              </a:ext>
            </a:extLst>
          </p:cNvPr>
          <p:cNvGrpSpPr/>
          <p:nvPr/>
        </p:nvGrpSpPr>
        <p:grpSpPr>
          <a:xfrm>
            <a:off x="1143000" y="2159599"/>
            <a:ext cx="10296665" cy="2302555"/>
            <a:chOff x="1143000" y="2159599"/>
            <a:chExt cx="10296665" cy="23025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A201A1-30BC-ACB2-2AFF-95CA6DB66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2395846"/>
              <a:ext cx="10296665" cy="20663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B524A8-D246-5BDA-A7F2-8DCED17DB515}"/>
                </a:ext>
              </a:extLst>
            </p:cNvPr>
            <p:cNvSpPr txBox="1"/>
            <p:nvPr/>
          </p:nvSpPr>
          <p:spPr>
            <a:xfrm>
              <a:off x="4610887" y="2159599"/>
              <a:ext cx="35798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Jure Leskovec, http://cs224w.stanford.edu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8F44B61-5167-4EEA-1661-7B199170B658}"/>
              </a:ext>
            </a:extLst>
          </p:cNvPr>
          <p:cNvSpPr txBox="1"/>
          <p:nvPr/>
        </p:nvSpPr>
        <p:spPr>
          <a:xfrm>
            <a:off x="8346142" y="5617755"/>
            <a:ext cx="3312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else can we do?</a:t>
            </a:r>
          </a:p>
        </p:txBody>
      </p:sp>
    </p:spTree>
    <p:extLst>
      <p:ext uri="{BB962C8B-B14F-4D97-AF65-F5344CB8AC3E}">
        <p14:creationId xmlns:p14="http://schemas.microsoft.com/office/powerpoint/2010/main" val="964468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75495-1560-510D-9F4E-F31D50F0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CFB8-7E98-ACCF-57E1-CC9021CB8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414247" cy="21570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do not have a canonical node ordering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We can arbitrarily assign different node orders without altering the graph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Desiderata – a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graph</a:t>
            </a:r>
            <a:r>
              <a:rPr lang="en-US" dirty="0"/>
              <a:t> embedding function should produce the same result (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graph embedding</a:t>
            </a:r>
            <a:r>
              <a:rPr lang="en-US" dirty="0"/>
              <a:t>) for any node ordering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A1145-F19E-0BD1-8E14-21C6098F6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630" y="861679"/>
            <a:ext cx="23114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EA1B2-51F7-7F25-FDD2-9CEFF3DC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736" y="2628900"/>
            <a:ext cx="23114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52CA2-B3A2-7DFE-7A24-942A6D5F0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736" y="4396121"/>
            <a:ext cx="2311400" cy="1600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423EAF-E81F-5D01-F5A6-EF4BF9EA1FA0}"/>
              </a:ext>
            </a:extLst>
          </p:cNvPr>
          <p:cNvSpPr/>
          <p:nvPr/>
        </p:nvSpPr>
        <p:spPr>
          <a:xfrm>
            <a:off x="8075766" y="6324707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1817D9-25BB-DB1D-3F98-B4E93B33076E}"/>
              </a:ext>
            </a:extLst>
          </p:cNvPr>
          <p:cNvGrpSpPr/>
          <p:nvPr/>
        </p:nvGrpSpPr>
        <p:grpSpPr>
          <a:xfrm>
            <a:off x="4805082" y="3429000"/>
            <a:ext cx="4088654" cy="1929049"/>
            <a:chOff x="1532965" y="3096434"/>
            <a:chExt cx="4088654" cy="19290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98E08C-2163-59C9-95BA-CD5B43713557}"/>
                </a:ext>
              </a:extLst>
            </p:cNvPr>
            <p:cNvSpPr txBox="1"/>
            <p:nvPr/>
          </p:nvSpPr>
          <p:spPr>
            <a:xfrm>
              <a:off x="1532965" y="3825154"/>
              <a:ext cx="3312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Structurally equivalent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AFF9196-8984-92A6-7B9B-6809C22033EF}"/>
                </a:ext>
              </a:extLst>
            </p:cNvPr>
            <p:cNvCxnSpPr>
              <a:cxnSpLocks/>
              <a:stCxn id="9" idx="0"/>
              <a:endCxn id="5" idx="1"/>
            </p:cNvCxnSpPr>
            <p:nvPr/>
          </p:nvCxnSpPr>
          <p:spPr>
            <a:xfrm flipV="1">
              <a:off x="3189194" y="3096434"/>
              <a:ext cx="2432425" cy="72872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462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888B-1822-63C8-5DFF-BEC1F91D5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invariance</a:t>
            </a:r>
            <a:r>
              <a:rPr lang="en-US" dirty="0"/>
              <a:t>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D4237-D71A-AF6F-E9D1-27EBBC29C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494686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a graph adjacency matrix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node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for any node ordering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invariant function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 different orderings for a graph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en-US" dirty="0"/>
                  <a:t> nodes. </a:t>
                </a:r>
                <a:r>
                  <a:rPr lang="en-US" dirty="0">
                    <a:solidFill>
                      <a:srgbClr val="C00000"/>
                    </a:solidFill>
                  </a:rPr>
                  <a:t>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Let’s refine this definition for graph node embeddings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permutation invariant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permutation matrix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matrix with exactly one 1 in each row, column (zero for other values) 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Left multiplication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swaps rows</a:t>
                </a:r>
              </a:p>
              <a:p>
                <a:pPr marL="811213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Right multiplication by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swaps columns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ED4237-D71A-AF6F-E9D1-27EBBC29C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4946867"/>
              </a:xfrm>
              <a:blipFill>
                <a:blip r:embed="rId3"/>
                <a:stretch>
                  <a:fillRect l="-1689" t="-2308" r="-156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5864E6D-EB48-B0F5-8700-368E5A17EB0E}"/>
              </a:ext>
            </a:extLst>
          </p:cNvPr>
          <p:cNvSpPr/>
          <p:nvPr/>
        </p:nvSpPr>
        <p:spPr>
          <a:xfrm>
            <a:off x="7770966" y="6343177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47633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2AAF-62B0-101E-29B0-4403A830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– node level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C58F3-953F-A273-36F1-DE9CC30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86" r="54560" b="53339"/>
          <a:stretch>
            <a:fillRect/>
          </a:stretch>
        </p:blipFill>
        <p:spPr>
          <a:xfrm>
            <a:off x="1143000" y="1595718"/>
            <a:ext cx="3998259" cy="2339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E570DD-2789-8A31-7704-4A4F116F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99" r="55578" b="2526"/>
          <a:stretch>
            <a:fillRect/>
          </a:stretch>
        </p:blipFill>
        <p:spPr>
          <a:xfrm>
            <a:off x="1232648" y="4157105"/>
            <a:ext cx="3908611" cy="2339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0AF0C5-C2F5-4A8C-BFCE-744292823F1E}"/>
                  </a:ext>
                </a:extLst>
              </p:cNvPr>
              <p:cNvSpPr txBox="1"/>
              <p:nvPr/>
            </p:nvSpPr>
            <p:spPr>
              <a:xfrm>
                <a:off x="5280212" y="3278595"/>
                <a:ext cx="2402542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0AF0C5-C2F5-4A8C-BFCE-74429282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2" y="3278595"/>
                <a:ext cx="2402542" cy="87851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03C0C57-C37E-009F-ECA8-26B86C17964E}"/>
              </a:ext>
            </a:extLst>
          </p:cNvPr>
          <p:cNvGrpSpPr>
            <a:grpSpLocks noChangeAspect="1"/>
          </p:cNvGrpSpPr>
          <p:nvPr/>
        </p:nvGrpSpPr>
        <p:grpSpPr>
          <a:xfrm>
            <a:off x="7682754" y="2199208"/>
            <a:ext cx="4068964" cy="443198"/>
            <a:chOff x="6534150" y="3407980"/>
            <a:chExt cx="3540125" cy="457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E94864-28C1-CBEB-06A1-818C7F3100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8AB8CA-4620-795D-A218-E7A42CC199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0C44B01-4770-71F0-562D-8A4BCA3A56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DC7F580-27C2-9623-B9F1-89099F6506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38211D-375C-3907-4735-1391281EDF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A81721-9E9D-DAF2-0D2D-E27A60C036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0CD9F93-35D9-21F7-1DD6-D1BA1823B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7C86BA-6898-603B-DE83-D3AA30B286E0}"/>
              </a:ext>
            </a:extLst>
          </p:cNvPr>
          <p:cNvGrpSpPr>
            <a:grpSpLocks noChangeAspect="1"/>
          </p:cNvGrpSpPr>
          <p:nvPr/>
        </p:nvGrpSpPr>
        <p:grpSpPr>
          <a:xfrm>
            <a:off x="7589636" y="4996196"/>
            <a:ext cx="4068964" cy="443198"/>
            <a:chOff x="6534150" y="3407980"/>
            <a:chExt cx="3540125" cy="4572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A48FD6-B1B0-18B1-DC73-D5B23701FE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971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8D35A3-D03D-B54C-EE3A-7B81F7F686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34150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0FAF1F9-3160-5B95-F2A4-0B74A8C819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1792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FFFD22-A3E1-C003-7B5C-F164EA201C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75613" y="3407980"/>
              <a:ext cx="457200" cy="4572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59B31D-4E2A-92E3-236E-CBC2B62EE6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9434" y="3407980"/>
              <a:ext cx="457200" cy="4572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EE5C7F7-D55E-4E13-88E2-6A8BEA7969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03255" y="3407980"/>
              <a:ext cx="457200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8096C6-B4A7-1C0C-08D9-231A38F094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17075" y="3407980"/>
              <a:ext cx="457200" cy="4572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3C5E859-9192-BB3B-E320-2C68C7F5AEEE}"/>
              </a:ext>
            </a:extLst>
          </p:cNvPr>
          <p:cNvSpPr txBox="1"/>
          <p:nvPr/>
        </p:nvSpPr>
        <p:spPr>
          <a:xfrm>
            <a:off x="7618323" y="3117685"/>
            <a:ext cx="33124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</a:t>
            </a:r>
            <a:r>
              <a:rPr lang="en-US" sz="3600" u="sng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3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72780-0449-A17A-2F75-A08EFF7FBE3D}"/>
              </a:ext>
            </a:extLst>
          </p:cNvPr>
          <p:cNvSpPr txBox="1"/>
          <p:nvPr/>
        </p:nvSpPr>
        <p:spPr>
          <a:xfrm>
            <a:off x="1397040" y="6456882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219ED-B193-F859-F746-92167CCBA63A}"/>
              </a:ext>
            </a:extLst>
          </p:cNvPr>
          <p:cNvSpPr txBox="1"/>
          <p:nvPr/>
        </p:nvSpPr>
        <p:spPr>
          <a:xfrm>
            <a:off x="5660989" y="1552877"/>
            <a:ext cx="1593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any target node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C4E519-0403-7AEE-D760-108F8F0C7665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498969" y="2199208"/>
            <a:ext cx="1958658" cy="44319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8F49E7-8A07-B8F8-9E12-BD6325D7DC07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498969" y="2199208"/>
            <a:ext cx="1958658" cy="281335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5325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5F55-A025-6943-77AD-4BCF1B5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B297-3EF8-5058-617A-DC235DCCBE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shallow embeddings, with </a:t>
                </a:r>
                <a:r>
                  <a:rPr lang="en-US" dirty="0" err="1"/>
                  <a:t>GNN</a:t>
                </a:r>
                <a:r>
                  <a:rPr lang="en-US" dirty="0"/>
                  <a:t> we will learn a function,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𝐸𝑁𝐶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, that maps nodes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node is mapped 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-dimensional embedding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B3B297-3EF8-5058-617A-DC235DCCBE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57211" cy="1131272"/>
              </a:xfrm>
              <a:blipFill>
                <a:blip r:embed="rId2"/>
                <a:stretch>
                  <a:fillRect l="-2006" t="-1111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AC27AB-139D-FFD1-4D6D-3D8A4F073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9688"/>
            <a:ext cx="3000077" cy="3632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A0212-B75B-9F14-56C6-819A3022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27" y="2749688"/>
            <a:ext cx="3000077" cy="36326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B27F11-85CF-1FE1-385A-7565A6363988}"/>
              </a:ext>
            </a:extLst>
          </p:cNvPr>
          <p:cNvSpPr txBox="1"/>
          <p:nvPr/>
        </p:nvSpPr>
        <p:spPr>
          <a:xfrm>
            <a:off x="4306087" y="6507347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57EE4B-5193-5B59-0610-B219AA064540}"/>
              </a:ext>
            </a:extLst>
          </p:cNvPr>
          <p:cNvSpPr/>
          <p:nvPr/>
        </p:nvSpPr>
        <p:spPr>
          <a:xfrm>
            <a:off x="1856509" y="3477490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8D5EE-DAFB-D522-19E6-25212625F930}"/>
              </a:ext>
            </a:extLst>
          </p:cNvPr>
          <p:cNvSpPr txBox="1"/>
          <p:nvPr/>
        </p:nvSpPr>
        <p:spPr>
          <a:xfrm>
            <a:off x="7787075" y="2730133"/>
            <a:ext cx="387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1) is in the same position as node </a:t>
            </a:r>
            <a:r>
              <a:rPr lang="en-US" dirty="0">
                <a:solidFill>
                  <a:schemeClr val="accent4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(Order 2). It should have the same embedding (invariance)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E042B5-5FBF-B562-319B-FE664206ED95}"/>
              </a:ext>
            </a:extLst>
          </p:cNvPr>
          <p:cNvSpPr/>
          <p:nvPr/>
        </p:nvSpPr>
        <p:spPr>
          <a:xfrm>
            <a:off x="2565862" y="4735483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6AB11C-F85E-FC6F-4BA0-82AF38D0D6CF}"/>
              </a:ext>
            </a:extLst>
          </p:cNvPr>
          <p:cNvSpPr/>
          <p:nvPr/>
        </p:nvSpPr>
        <p:spPr>
          <a:xfrm>
            <a:off x="5247408" y="3529837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CCF5ED-2FF6-A01E-A5DD-8603E13A4F49}"/>
              </a:ext>
            </a:extLst>
          </p:cNvPr>
          <p:cNvSpPr/>
          <p:nvPr/>
        </p:nvSpPr>
        <p:spPr>
          <a:xfrm>
            <a:off x="6417426" y="5802282"/>
            <a:ext cx="648393" cy="382386"/>
          </a:xfrm>
          <a:prstGeom prst="rect">
            <a:avLst/>
          </a:prstGeom>
          <a:solidFill>
            <a:schemeClr val="accent4">
              <a:lumMod val="90000"/>
              <a:alpha val="25098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968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30A8D-97F7-8189-7A52-D60CAB6F0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FAEC-1537-3D23-6102-9A21B7565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equivariance</a:t>
            </a:r>
            <a:r>
              <a:rPr lang="en-US" dirty="0"/>
              <a:t>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515600" cy="34604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a graph adjacency matrix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is a node feature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 embedding of a node (it’s row in the output matrix) in the same graph position is unchanged for any node ordering,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equivariant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Formally, a function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permutation equivariant</a:t>
                </a:r>
                <a:r>
                  <a:rPr lang="en-US" dirty="0"/>
                  <a:t> if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𝐏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lang="en-US" dirty="0"/>
                  <a:t> is a permutation matrix</a:t>
                </a:r>
              </a:p>
              <a:p>
                <a:pPr marL="346075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61E4F-DCC9-E675-7A9C-C93550482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515600" cy="3460499"/>
              </a:xfrm>
              <a:blipFill>
                <a:blip r:embed="rId2"/>
                <a:stretch>
                  <a:fillRect l="-1689" t="-3285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5AD28B-3425-CA52-FEB3-0A7B7F34400F}"/>
              </a:ext>
            </a:extLst>
          </p:cNvPr>
          <p:cNvSpPr/>
          <p:nvPr/>
        </p:nvSpPr>
        <p:spPr>
          <a:xfrm>
            <a:off x="1328603" y="6284833"/>
            <a:ext cx="4001127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https://ml4g.masinolab.com/topics/</a:t>
            </a:r>
            <a:r>
              <a:rPr lang="en-US" sz="1000" dirty="0" err="1"/>
              <a:t>gnns</a:t>
            </a:r>
            <a:r>
              <a:rPr lang="en-US" sz="1000" dirty="0"/>
              <a:t>/</a:t>
            </a:r>
            <a:r>
              <a:rPr lang="en-US" sz="1000" dirty="0" err="1"/>
              <a:t>gnn</a:t>
            </a:r>
            <a:r>
              <a:rPr lang="en-US" sz="1000" dirty="0"/>
              <a:t>-permutation-</a:t>
            </a:r>
            <a:r>
              <a:rPr lang="en-US" sz="1000" dirty="0" err="1"/>
              <a:t>demo.html</a:t>
            </a:r>
            <a:endParaRPr lang="en-US" sz="1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599654-2E57-12BB-E922-C6BABCEA59CA}"/>
              </a:ext>
            </a:extLst>
          </p:cNvPr>
          <p:cNvGrpSpPr/>
          <p:nvPr/>
        </p:nvGrpSpPr>
        <p:grpSpPr>
          <a:xfrm>
            <a:off x="5594465" y="3848793"/>
            <a:ext cx="5802284" cy="2436040"/>
            <a:chOff x="726630" y="3204996"/>
            <a:chExt cx="4118793" cy="24360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AD12CB-B64A-CE6E-C20A-3216A7D3A9AA}"/>
                    </a:ext>
                  </a:extLst>
                </p:cNvPr>
                <p:cNvSpPr txBox="1"/>
                <p:nvPr/>
              </p:nvSpPr>
              <p:spPr>
                <a:xfrm>
                  <a:off x="1532965" y="3825154"/>
                  <a:ext cx="3312458" cy="1815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outputs a node embedding matrix which is permuted in the same manner as </a:t>
                  </a:r>
                  <a14:m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𝐀</m:t>
                      </m:r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3AD12CB-B64A-CE6E-C20A-3216A7D3A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965" y="3825154"/>
                  <a:ext cx="3312458" cy="1815882"/>
                </a:xfrm>
                <a:prstGeom prst="rect">
                  <a:avLst/>
                </a:prstGeom>
                <a:blipFill>
                  <a:blip r:embed="rId3"/>
                  <a:stretch>
                    <a:fillRect t="-3472" r="-1626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3361D9E-C521-4A10-99F0-CF24D1A567B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726630" y="3204996"/>
              <a:ext cx="2462564" cy="62015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585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537C7-67B7-D394-A377-AF4BE3EE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35AD-C6CA-9015-EE65-1F67570FC5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973" y="99255"/>
            <a:ext cx="6804053" cy="442912"/>
          </a:xfrm>
        </p:spPr>
        <p:txBody>
          <a:bodyPr/>
          <a:lstStyle/>
          <a:p>
            <a:pPr algn="ctr"/>
            <a:r>
              <a:rPr lang="en-US" dirty="0"/>
              <a:t>Message passing in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565B5-CE2C-0ACA-EA2E-36F16525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" y="1141117"/>
            <a:ext cx="2083222" cy="189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F2B5B-52EE-F03B-1521-BF94C2743D62}"/>
              </a:ext>
            </a:extLst>
          </p:cNvPr>
          <p:cNvSpPr txBox="1"/>
          <p:nvPr/>
        </p:nvSpPr>
        <p:spPr>
          <a:xfrm>
            <a:off x="550027" y="3041093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17B06-5E68-63F5-8D64-5A4E118FA833}"/>
              </a:ext>
            </a:extLst>
          </p:cNvPr>
          <p:cNvSpPr txBox="1"/>
          <p:nvPr/>
        </p:nvSpPr>
        <p:spPr>
          <a:xfrm>
            <a:off x="1811036" y="771785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node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ED7109-F73C-C9F3-68A7-176FD5D18B5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85444" y="1141117"/>
            <a:ext cx="722230" cy="1697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242D5-B0D3-0E00-7D88-169F5C2A0B13}"/>
              </a:ext>
            </a:extLst>
          </p:cNvPr>
          <p:cNvGrpSpPr/>
          <p:nvPr/>
        </p:nvGrpSpPr>
        <p:grpSpPr>
          <a:xfrm>
            <a:off x="2246558" y="1877350"/>
            <a:ext cx="9770115" cy="4640782"/>
            <a:chOff x="2246558" y="1877350"/>
            <a:chExt cx="9770115" cy="4640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A17CC-E8D8-1F92-83EA-7F073DD7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76" y="1877350"/>
              <a:ext cx="3970853" cy="4640782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940739D-BF0E-F714-6F7C-3AB07E1E337E}"/>
                </a:ext>
              </a:extLst>
            </p:cNvPr>
            <p:cNvSpPr/>
            <p:nvPr/>
          </p:nvSpPr>
          <p:spPr>
            <a:xfrm>
              <a:off x="4733840" y="4766207"/>
              <a:ext cx="4976602" cy="7120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8CA10A-52C8-C7FA-872B-7D29AA6150DE}"/>
                </a:ext>
              </a:extLst>
            </p:cNvPr>
            <p:cNvSpPr/>
            <p:nvPr/>
          </p:nvSpPr>
          <p:spPr>
            <a:xfrm>
              <a:off x="4733840" y="2677113"/>
              <a:ext cx="4976602" cy="7847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DC69B-C82A-830C-B1FE-B5E98427A248}"/>
                </a:ext>
              </a:extLst>
            </p:cNvPr>
            <p:cNvSpPr txBox="1"/>
            <p:nvPr/>
          </p:nvSpPr>
          <p:spPr>
            <a:xfrm>
              <a:off x="8026132" y="4937590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67693-3F1B-8B67-DA3A-5FB8032E6672}"/>
                </a:ext>
              </a:extLst>
            </p:cNvPr>
            <p:cNvSpPr txBox="1"/>
            <p:nvPr/>
          </p:nvSpPr>
          <p:spPr>
            <a:xfrm>
              <a:off x="8026131" y="2884829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/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feature vectors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690" t="-4110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30C9A3-8E9E-7C7B-BCFD-4FFFB4EAA63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084805" y="5543083"/>
              <a:ext cx="649034" cy="612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/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Updated feature vectors (embedding)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4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249B7A6-F4A4-3FAE-AC52-6EBE72CD8408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5235231" y="3989372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FAC61D-4D43-2CA3-FEEA-DF1DDA3B4E76}"/>
                </a:ext>
              </a:extLst>
            </p:cNvPr>
            <p:cNvSpPr txBox="1"/>
            <p:nvPr/>
          </p:nvSpPr>
          <p:spPr>
            <a:xfrm>
              <a:off x="7727894" y="3646543"/>
              <a:ext cx="42887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message aggregation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message (embedding) update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/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 Layer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Aggregation → Update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 architectures under this perspective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GCN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GraphSage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GAT, 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blipFill>
                <a:blip r:embed="rId6"/>
                <a:stretch>
                  <a:fillRect l="-1471" t="-4706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F84240E-CFC8-EC9C-4619-02E53927136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1150476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5894-B7C5-F49A-1D1A-59774095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aggregation and update as a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Combine the neighborhood message aggregation and node embedding update to form a single </a:t>
                </a:r>
                <a:r>
                  <a:rPr lang="en-US" dirty="0" err="1"/>
                  <a:t>GNN</a:t>
                </a:r>
                <a:r>
                  <a:rPr lang="en-US" dirty="0"/>
                  <a:t> layer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Aggregation</a:t>
                </a:r>
                <a:r>
                  <a:rPr lang="en-US" dirty="0"/>
                  <a:t>: each node aggregates messages (embeddings) of neighbor nodes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Update</a:t>
                </a:r>
                <a:r>
                  <a:rPr lang="en-US" dirty="0"/>
                  <a:t>: each node updates its embedding (message for next layer)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/>
                <a:r>
                  <a:rPr lang="en-US" dirty="0"/>
                  <a:t>The update usually includes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nonlinearity (activation)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, such as </a:t>
                </a:r>
                <a:r>
                  <a:rPr lang="en-US" dirty="0" err="1"/>
                  <a:t>ReLU</a:t>
                </a:r>
                <a:r>
                  <a:rPr lang="en-US" dirty="0"/>
                  <a:t>, sigmoid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  <a:blipFill>
                <a:blip r:embed="rId2"/>
                <a:stretch>
                  <a:fillRect l="-1818" t="-3436" b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6167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A0EC-0C33-2067-792F-8D8A272B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matrix on weighted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Weights may be assigned to edges to indicate the “strength” of the connection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Data flow capacity between networked devices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Energy flow in a physical system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Weights are typically positive but not required (e.g., social networks with adversarial relationships)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Weights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/>
                  <a:t> is the weight of the edge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Adjacency matrix is still symmetric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  <a:blipFill>
                <a:blip r:embed="rId2"/>
                <a:stretch>
                  <a:fillRect l="-2566" t="-3247" r="-3451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9F1C72-39BF-7FEA-9249-307FB67C9971}"/>
              </a:ext>
            </a:extLst>
          </p:cNvPr>
          <p:cNvGraphicFramePr>
            <a:graphicFrameLocks noGrp="1"/>
          </p:cNvGraphicFramePr>
          <p:nvPr/>
        </p:nvGraphicFramePr>
        <p:xfrm>
          <a:off x="9317164" y="3864999"/>
          <a:ext cx="1899596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4899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2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0C9521-51B6-C57D-94E5-58FE73806386}"/>
              </a:ext>
            </a:extLst>
          </p:cNvPr>
          <p:cNvSpPr txBox="1"/>
          <p:nvPr/>
        </p:nvSpPr>
        <p:spPr>
          <a:xfrm>
            <a:off x="9010864" y="3862893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</a:t>
            </a:r>
          </a:p>
          <a:p>
            <a:pPr>
              <a:spcAft>
                <a:spcPts val="700"/>
              </a:spcAft>
            </a:pPr>
            <a:r>
              <a:rPr lang="en-US" sz="1400"/>
              <a:t>2</a:t>
            </a:r>
          </a:p>
          <a:p>
            <a:pPr>
              <a:spcAft>
                <a:spcPts val="700"/>
              </a:spcAft>
            </a:pPr>
            <a:r>
              <a:rPr lang="en-US" sz="1400"/>
              <a:t>3</a:t>
            </a:r>
          </a:p>
          <a:p>
            <a:pPr>
              <a:spcAft>
                <a:spcPts val="700"/>
              </a:spcAft>
            </a:pPr>
            <a:r>
              <a:rPr lang="en-US" sz="140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1ADC4-234B-E5D1-7404-5104A5EE7B95}"/>
              </a:ext>
            </a:extLst>
          </p:cNvPr>
          <p:cNvSpPr txBox="1"/>
          <p:nvPr/>
        </p:nvSpPr>
        <p:spPr>
          <a:xfrm>
            <a:off x="9297818" y="3557222"/>
            <a:ext cx="1918942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  1         2        3        4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2C6D8B-F0F3-66B4-EB34-356B363910D1}"/>
              </a:ext>
            </a:extLst>
          </p:cNvPr>
          <p:cNvGrpSpPr/>
          <p:nvPr/>
        </p:nvGrpSpPr>
        <p:grpSpPr>
          <a:xfrm>
            <a:off x="8892978" y="1498247"/>
            <a:ext cx="2334925" cy="1687660"/>
            <a:chOff x="7928341" y="3297539"/>
            <a:chExt cx="2334925" cy="16876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944E27-FA04-55C8-8892-2D3B96D648D8}"/>
                </a:ext>
              </a:extLst>
            </p:cNvPr>
            <p:cNvSpPr/>
            <p:nvPr/>
          </p:nvSpPr>
          <p:spPr>
            <a:xfrm>
              <a:off x="9314380" y="46194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ED9DA8-4380-0AC5-4F7D-D7E1590C6FAD}"/>
                </a:ext>
              </a:extLst>
            </p:cNvPr>
            <p:cNvSpPr/>
            <p:nvPr/>
          </p:nvSpPr>
          <p:spPr>
            <a:xfrm>
              <a:off x="8014446" y="409920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47214A-AC2F-7A89-58F3-ED2349A13878}"/>
                </a:ext>
              </a:extLst>
            </p:cNvPr>
            <p:cNvSpPr/>
            <p:nvPr/>
          </p:nvSpPr>
          <p:spPr>
            <a:xfrm>
              <a:off x="8827523" y="329932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AC6BB-C8B8-AEFD-2495-54D27FF5DE24}"/>
                </a:ext>
              </a:extLst>
            </p:cNvPr>
            <p:cNvSpPr/>
            <p:nvPr/>
          </p:nvSpPr>
          <p:spPr>
            <a:xfrm>
              <a:off x="9678897" y="40423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2D7DFE-36FE-BAF4-B0B9-2CC1B9D30009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8197326" y="3665085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051F42-0483-047E-7689-8B5F2CE52FD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010403" y="3665085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F163A2-45D4-FBCF-7D3E-C259749898FA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9010403" y="3665085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1A81D9-0F3A-AAAB-7A22-95B00EB4DD9B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8380206" y="4282081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8095F-0551-EEFE-1CC9-8C15128BE20C}"/>
                </a:ext>
              </a:extLst>
            </p:cNvPr>
            <p:cNvSpPr txBox="1"/>
            <p:nvPr/>
          </p:nvSpPr>
          <p:spPr>
            <a:xfrm>
              <a:off x="8855806" y="329753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9F4A0-54DA-3932-764F-3B5472BCA663}"/>
                </a:ext>
              </a:extLst>
            </p:cNvPr>
            <p:cNvSpPr txBox="1"/>
            <p:nvPr/>
          </p:nvSpPr>
          <p:spPr>
            <a:xfrm>
              <a:off x="8043525" y="409562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446A73-1A91-2CD1-157B-DE133402B00B}"/>
                </a:ext>
              </a:extLst>
            </p:cNvPr>
            <p:cNvSpPr txBox="1"/>
            <p:nvPr/>
          </p:nvSpPr>
          <p:spPr>
            <a:xfrm>
              <a:off x="9712622" y="40405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C5654-918A-BF5D-3F50-4DF87EC2F497}"/>
                </a:ext>
              </a:extLst>
            </p:cNvPr>
            <p:cNvSpPr txBox="1"/>
            <p:nvPr/>
          </p:nvSpPr>
          <p:spPr>
            <a:xfrm>
              <a:off x="9346603" y="461586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/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/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/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/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9013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2016-FB50-E04E-3A6D-BB71DC3B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GCN</a:t>
                </a:r>
                <a:r>
                  <a:rPr lang="en-US" dirty="0"/>
                  <a:t> can be written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Recall: Graph augmented with self loops</a:t>
                </a:r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  <a:blipFill>
                <a:blip r:embed="rId2"/>
                <a:stretch>
                  <a:fillRect l="-1605" t="-20767" b="-2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95D45-C4F0-433C-44ED-15B3353262F2}"/>
              </a:ext>
            </a:extLst>
          </p:cNvPr>
          <p:cNvGrpSpPr/>
          <p:nvPr/>
        </p:nvGrpSpPr>
        <p:grpSpPr>
          <a:xfrm>
            <a:off x="5751871" y="1628931"/>
            <a:ext cx="2674373" cy="2842164"/>
            <a:chOff x="5751871" y="1628931"/>
            <a:chExt cx="2674373" cy="2842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4DE232-3EFD-A371-A994-44819321E5EB}"/>
                </a:ext>
              </a:extLst>
            </p:cNvPr>
            <p:cNvSpPr/>
            <p:nvPr/>
          </p:nvSpPr>
          <p:spPr>
            <a:xfrm>
              <a:off x="5751871" y="3485213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A5F2DF-12B3-9CF3-9795-A1A3C32223C9}"/>
                </a:ext>
              </a:extLst>
            </p:cNvPr>
            <p:cNvSpPr/>
            <p:nvPr/>
          </p:nvSpPr>
          <p:spPr>
            <a:xfrm>
              <a:off x="6254765" y="1628931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C894C-A53A-E77C-BE3D-2551A4EE1A73}"/>
              </a:ext>
            </a:extLst>
          </p:cNvPr>
          <p:cNvGrpSpPr/>
          <p:nvPr/>
        </p:nvGrpSpPr>
        <p:grpSpPr>
          <a:xfrm>
            <a:off x="5108017" y="1628931"/>
            <a:ext cx="1822108" cy="3452735"/>
            <a:chOff x="5343992" y="1628931"/>
            <a:chExt cx="1822108" cy="3452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A17382-E47D-1A00-B8AE-6DE9BD795CDC}"/>
                </a:ext>
              </a:extLst>
            </p:cNvPr>
            <p:cNvSpPr/>
            <p:nvPr/>
          </p:nvSpPr>
          <p:spPr>
            <a:xfrm>
              <a:off x="5343992" y="1628931"/>
              <a:ext cx="1146748" cy="98588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79EFC-CDF0-7E2A-20F8-1633FB2F39C2}"/>
                </a:ext>
              </a:extLst>
            </p:cNvPr>
            <p:cNvSpPr/>
            <p:nvPr/>
          </p:nvSpPr>
          <p:spPr>
            <a:xfrm>
              <a:off x="6083060" y="4498853"/>
              <a:ext cx="1083040" cy="58281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92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4094-C476-EB35-F22D-58BA187C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networks in matrix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F12CE-B2D7-132B-A7FA-86C44FF17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55046" cy="424513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 err="1"/>
                  <a:t>GCN</a:t>
                </a:r>
                <a:r>
                  <a:rPr lang="en-US" dirty="0"/>
                  <a:t> can be written in matrix form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the matrix of message aggregation function outputs for all nodes (i.e., vector at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aggregated message of the neighbors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(from the adjacency matrix ordering)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F12CE-B2D7-132B-A7FA-86C44FF17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55046" cy="4245136"/>
              </a:xfrm>
              <a:blipFill>
                <a:blip r:embed="rId2"/>
                <a:stretch>
                  <a:fillRect l="-1879" t="-2985" r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204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6CA-4FEF-AFB5-B459-EC4E571B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2B430-17F6-27F8-E54A-5DA36CE52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7610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Message aggregation over all neighbors can be computationally expensive for large / dense graphs or high-degree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Instead , randomly sample a fixed sized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every new aggregation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2B430-17F6-27F8-E54A-5DA36CE52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7610" cy="1406539"/>
              </a:xfrm>
              <a:blipFill>
                <a:blip r:embed="rId2"/>
                <a:stretch>
                  <a:fillRect l="-1897" t="-8929" r="-6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8060A3-75B4-E061-1860-C4DB5936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800"/>
          <a:stretch>
            <a:fillRect/>
          </a:stretch>
        </p:blipFill>
        <p:spPr>
          <a:xfrm>
            <a:off x="4510599" y="2839982"/>
            <a:ext cx="2992119" cy="294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37608-C2E8-B301-AC00-22A451BD29DC}"/>
              </a:ext>
            </a:extLst>
          </p:cNvPr>
          <p:cNvSpPr txBox="1"/>
          <p:nvPr/>
        </p:nvSpPr>
        <p:spPr>
          <a:xfrm>
            <a:off x="4615389" y="6571968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Hamilton, Ying, Leskovec 2018</a:t>
            </a:r>
          </a:p>
        </p:txBody>
      </p:sp>
    </p:spTree>
    <p:extLst>
      <p:ext uri="{BB962C8B-B14F-4D97-AF65-F5344CB8AC3E}">
        <p14:creationId xmlns:p14="http://schemas.microsoft.com/office/powerpoint/2010/main" val="276188891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25BE2-3148-DEDD-0B1B-D50CDA95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DE6D-C2D0-21DE-D14E-A94634B3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3A90-5CA3-6C16-7534-4E721D06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57610" cy="778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example, sample two (2) neighbors for message aggregation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Here, only nodes B and D pass messages to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98858-33A7-EC7A-A25B-8E6874D5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72" y="2633420"/>
            <a:ext cx="7772400" cy="3035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57F0C-120E-1863-3465-A363BCE48C9A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6901766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E56C9-7CD0-2A8F-FE79-486B1810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8571-01B8-6884-A307-CA73DBA0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node message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EADAB-EA2B-A904-AB4C-D1BC0876F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7610" cy="41456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the messages from the sampled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using permutation invariant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Weighted average: </a:t>
                </a:r>
                <a:r>
                  <a:rPr lang="en-US" dirty="0"/>
                  <a:t>as in </a:t>
                </a:r>
                <a:r>
                  <a:rPr lang="en-US" dirty="0" err="1"/>
                  <a:t>GCN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Pool:</a:t>
                </a:r>
                <a:r>
                  <a:rPr lang="en-US" dirty="0"/>
                  <a:t> Apply an </a:t>
                </a:r>
                <a:r>
                  <a:rPr lang="en-US" i="1" dirty="0" err="1"/>
                  <a:t>MLP</a:t>
                </a:r>
                <a:r>
                  <a:rPr lang="en-US" dirty="0"/>
                  <a:t> to each node (same </a:t>
                </a:r>
                <a:r>
                  <a:rPr lang="en-US" dirty="0" err="1"/>
                  <a:t>MLP</a:t>
                </a:r>
                <a:r>
                  <a:rPr lang="en-US" dirty="0"/>
                  <a:t> on every node) and then apply an element wise vector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, such mean or max to the set of transformed embeddings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EADAB-EA2B-A904-AB4C-D1BC0876F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7610" cy="4145687"/>
              </a:xfrm>
              <a:blipFill>
                <a:blip r:embed="rId2"/>
                <a:stretch>
                  <a:fillRect l="-1897" t="-4268" r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69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94EC-F765-101B-3E1E-8D4980B0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embedding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0A85E-7AC9-53F9-17B1-A689F9D75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70036" cy="410708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Regardless of node message aggregation, the same update is applied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(Optional)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normalization</a:t>
                </a:r>
                <a:r>
                  <a:rPr lang="en-US" dirty="0"/>
                  <a:t> at every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Puts all embeddings on the same scale (same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Tends to improve performance (though not always)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0A85E-7AC9-53F9-17B1-A689F9D75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70036" cy="4107086"/>
              </a:xfrm>
              <a:blipFill>
                <a:blip r:embed="rId2"/>
                <a:stretch>
                  <a:fillRect l="-1877" t="-3077" r="-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730F1D-9266-F1BB-35FF-3F3E11D71260}"/>
              </a:ext>
            </a:extLst>
          </p:cNvPr>
          <p:cNvSpPr txBox="1"/>
          <p:nvPr/>
        </p:nvSpPr>
        <p:spPr>
          <a:xfrm>
            <a:off x="7385938" y="2302515"/>
            <a:ext cx="1855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concatenation with node’s previous layer embedding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7F0A44-D2DD-97D2-66A3-5C7D5CA10958}"/>
              </a:ext>
            </a:extLst>
          </p:cNvPr>
          <p:cNvCxnSpPr>
            <a:cxnSpLocks/>
          </p:cNvCxnSpPr>
          <p:nvPr/>
        </p:nvCxnSpPr>
        <p:spPr>
          <a:xfrm flipH="1" flipV="1">
            <a:off x="6843009" y="2027483"/>
            <a:ext cx="542929" cy="42892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51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DB4F-D746-771D-890F-0BC9F16C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34E6-8781-8673-2915-84AC4B20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EF1B9-F0F5-9F97-891B-FF95B894B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04936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weight neighbor nodes differently based on some importance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indent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𝒗𝒖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attention weight</a:t>
                </a:r>
                <a:r>
                  <a:rPr lang="en-US" dirty="0"/>
                  <a:t> placed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if neighbor nodes are not equally important?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Attention,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should focus on the important parts of the input data and discard the rest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we learn a function that selects the important parts of the input?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EF1B9-F0F5-9F97-891B-FF95B894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049361"/>
              </a:xfrm>
              <a:blipFill>
                <a:blip r:embed="rId2"/>
                <a:stretch>
                  <a:fillRect l="-1737" t="-4149" b="-4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02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91A8-D4D9-E84D-7267-3D8E54F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B2AA-053B-4671-B119-B22A6052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 message aggregation +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4A64C-7586-F573-DA70-4D5BF7EE9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82143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attention </a:t>
                </a:r>
                <a:r>
                  <a:rPr lang="en-US" dirty="0"/>
                  <a:t>on neighbor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when aggregating information at node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52425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Many ways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but in the original paper</a:t>
                </a:r>
              </a:p>
              <a:p>
                <a:pPr marL="95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4A64C-7586-F573-DA70-4D5BF7EE9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821431"/>
              </a:xfrm>
              <a:blipFill>
                <a:blip r:embed="rId2"/>
                <a:stretch>
                  <a:fillRect l="-1737" t="-26159" b="-1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4EA9700-EFD2-F85D-C30C-966C23E1A749}"/>
              </a:ext>
            </a:extLst>
          </p:cNvPr>
          <p:cNvGrpSpPr/>
          <p:nvPr/>
        </p:nvGrpSpPr>
        <p:grpSpPr>
          <a:xfrm>
            <a:off x="263860" y="4050085"/>
            <a:ext cx="11664280" cy="2821373"/>
            <a:chOff x="263860" y="4050085"/>
            <a:chExt cx="11664280" cy="28213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0255C1-2B2A-082D-8556-7B6BEBEECB40}"/>
                </a:ext>
              </a:extLst>
            </p:cNvPr>
            <p:cNvGrpSpPr/>
            <p:nvPr/>
          </p:nvGrpSpPr>
          <p:grpSpPr>
            <a:xfrm>
              <a:off x="7261768" y="4361442"/>
              <a:ext cx="4666372" cy="2399122"/>
              <a:chOff x="4758021" y="3090333"/>
              <a:chExt cx="4666372" cy="23991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5FCC5E51-2E4C-BCF5-C98C-F3EF12445384}"/>
                      </a:ext>
                    </a:extLst>
                  </p:cNvPr>
                  <p:cNvSpPr txBox="1"/>
                  <p:nvPr/>
                </p:nvSpPr>
                <p:spPr>
                  <a:xfrm>
                    <a:off x="4758021" y="4075414"/>
                    <a:ext cx="4666372" cy="1414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</a:endParaRP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 a learnable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weight matrix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5FCC5E51-2E4C-BCF5-C98C-F3EF124453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8021" y="4075414"/>
                    <a:ext cx="4666372" cy="14140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6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1173E30-F6E2-31C3-BD8A-9B8A5ECCF44D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H="1" flipV="1">
                <a:off x="5817447" y="3615267"/>
                <a:ext cx="348811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508A67-D9DC-BEAC-7012-E7683E926983}"/>
                  </a:ext>
                </a:extLst>
              </p:cNvPr>
              <p:cNvSpPr/>
              <p:nvPr/>
            </p:nvSpPr>
            <p:spPr>
              <a:xfrm>
                <a:off x="5479480" y="3090333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C9AD1E-C18C-8AE0-EB1B-77D4B1C757B4}"/>
                </a:ext>
              </a:extLst>
            </p:cNvPr>
            <p:cNvGrpSpPr/>
            <p:nvPr/>
          </p:nvGrpSpPr>
          <p:grpSpPr>
            <a:xfrm>
              <a:off x="3024212" y="4361442"/>
              <a:ext cx="4666372" cy="2510016"/>
              <a:chOff x="3714619" y="2508631"/>
              <a:chExt cx="4666372" cy="25100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C4C721-26E9-87E9-55E1-99B566EE6A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19" y="3604606"/>
                    <a:ext cx="4666372" cy="1414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 a learnable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attention vector</a:t>
                    </a: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C4C721-26E9-87E9-55E1-99B566EE6A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19" y="3604606"/>
                    <a:ext cx="4666372" cy="14140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6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844515-6BE5-BD7A-DD70-26512D16FF98}"/>
                  </a:ext>
                </a:extLst>
              </p:cNvPr>
              <p:cNvCxnSpPr>
                <a:cxnSpLocks/>
                <a:stCxn id="9" idx="0"/>
                <a:endCxn id="11" idx="2"/>
              </p:cNvCxnSpPr>
              <p:nvPr/>
            </p:nvCxnSpPr>
            <p:spPr>
              <a:xfrm flipV="1">
                <a:off x="6047805" y="3033565"/>
                <a:ext cx="738602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83A793-253E-2FEA-6555-D044430E802D}"/>
                  </a:ext>
                </a:extLst>
              </p:cNvPr>
              <p:cNvSpPr/>
              <p:nvPr/>
            </p:nvSpPr>
            <p:spPr>
              <a:xfrm>
                <a:off x="6448440" y="2508631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21098-BAFB-71D6-CC5A-CA8E4987CF2C}"/>
                </a:ext>
              </a:extLst>
            </p:cNvPr>
            <p:cNvGrpSpPr/>
            <p:nvPr/>
          </p:nvGrpSpPr>
          <p:grpSpPr>
            <a:xfrm>
              <a:off x="263860" y="4050085"/>
              <a:ext cx="4666372" cy="1619195"/>
              <a:chOff x="3714619" y="2508631"/>
              <a:chExt cx="4666372" cy="16191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5E2B-89B3-3F88-FEB4-E79627B9AD7A}"/>
                  </a:ext>
                </a:extLst>
              </p:cNvPr>
              <p:cNvSpPr txBox="1"/>
              <p:nvPr/>
            </p:nvSpPr>
            <p:spPr>
              <a:xfrm>
                <a:off x="3714619" y="3604606"/>
                <a:ext cx="4666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scalar attention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FC40CDC-D49C-85E8-8AEE-2BDE4B24A433}"/>
                  </a:ext>
                </a:extLst>
              </p:cNvPr>
              <p:cNvCxnSpPr>
                <a:cxnSpLocks/>
                <a:stCxn id="14" idx="0"/>
                <a:endCxn id="16" idx="2"/>
              </p:cNvCxnSpPr>
              <p:nvPr/>
            </p:nvCxnSpPr>
            <p:spPr>
              <a:xfrm flipV="1">
                <a:off x="6047805" y="3033565"/>
                <a:ext cx="738602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0E060E-4DBA-C5EA-9F9E-F9E629469D55}"/>
                  </a:ext>
                </a:extLst>
              </p:cNvPr>
              <p:cNvSpPr/>
              <p:nvPr/>
            </p:nvSpPr>
            <p:spPr>
              <a:xfrm>
                <a:off x="6448440" y="2508631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85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886E-066A-2224-4D46-8FBBC499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9399-C492-8296-0395-3406FE67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 message aggregation + 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63E09-47BC-4D02-08DF-B556297BC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3286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63E09-47BC-4D02-08DF-B556297BC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328697"/>
              </a:xfrm>
              <a:blipFill>
                <a:blip r:embed="rId3"/>
                <a:stretch>
                  <a:fillRect l="-1737" t="-74528" b="-1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73C4BC8E-8D36-0FE7-51B4-981223183CE6}"/>
              </a:ext>
            </a:extLst>
          </p:cNvPr>
          <p:cNvGrpSpPr/>
          <p:nvPr/>
        </p:nvGrpSpPr>
        <p:grpSpPr>
          <a:xfrm>
            <a:off x="2513525" y="2862896"/>
            <a:ext cx="7080471" cy="2679765"/>
            <a:chOff x="2513525" y="2862896"/>
            <a:chExt cx="7080471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1F3251-317C-3BB9-B8DF-C38C59B7AD44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975125" y="3605395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385054-8AEF-EBC8-F08A-9463E6E5E0BA}"/>
                </a:ext>
              </a:extLst>
            </p:cNvPr>
            <p:cNvGrpSpPr/>
            <p:nvPr/>
          </p:nvGrpSpPr>
          <p:grpSpPr>
            <a:xfrm>
              <a:off x="3592860" y="3739274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F6F437D-A3C8-DF91-5692-3CF08D485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0CCBE5-C073-236C-29F7-0F4577E43D9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0CCBE5-C073-236C-29F7-0F4577E43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575417-BECE-BF24-9D1A-E0CD4D606845}"/>
                </a:ext>
              </a:extLst>
            </p:cNvPr>
            <p:cNvGrpSpPr/>
            <p:nvPr/>
          </p:nvGrpSpPr>
          <p:grpSpPr>
            <a:xfrm>
              <a:off x="2647176" y="3466895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F0DAD5-841C-92F5-2E55-78FB950D08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8B0A973-0EE5-6560-92F2-5DF722375EEB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8B0A973-0EE5-6560-92F2-5DF722375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BB26895-FF47-5274-01F4-A31216779D43}"/>
                </a:ext>
              </a:extLst>
            </p:cNvPr>
            <p:cNvGrpSpPr/>
            <p:nvPr/>
          </p:nvGrpSpPr>
          <p:grpSpPr>
            <a:xfrm>
              <a:off x="2662971" y="4231762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9685415-81FA-6FA0-8544-3F18800C78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4E277CC-091F-D158-DA61-81754EEB41F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4E277CC-091F-D158-DA61-81754EEB4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131869-51F4-3159-A15C-02A85548D8B0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2994506" y="3901372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FA8338-83EF-0919-2AEC-E32762EEF15C}"/>
                </a:ext>
              </a:extLst>
            </p:cNvPr>
            <p:cNvGrpSpPr/>
            <p:nvPr/>
          </p:nvGrpSpPr>
          <p:grpSpPr>
            <a:xfrm>
              <a:off x="2624667" y="3032108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E880AC0-298D-E74E-5668-1133B0F98F73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08F7D0C-A04A-D5BF-6443-D2798A16B1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E513B2DE-4FCF-151D-57F2-B3E870A367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3D297903-39C3-F79C-94D4-EE5051BF2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447A3F6B-908F-2BF8-EA97-0BEC61C035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D669E6D-D594-9910-B28A-2B291B93CCD2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D669E6D-D594-9910-B28A-2B291B93C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89B801-11ED-1AC4-37BD-6EC940193940}"/>
                </a:ext>
              </a:extLst>
            </p:cNvPr>
            <p:cNvGrpSpPr/>
            <p:nvPr/>
          </p:nvGrpSpPr>
          <p:grpSpPr>
            <a:xfrm>
              <a:off x="3592860" y="3290419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BF3F666-AC20-FC2E-C232-1683A0CF6F22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C2653FE-80A0-DF84-AB31-A9C96F45F2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10429F04-D909-6A48-5339-4E224DCE1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969174CF-CD99-04FF-B596-DC29961A5A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883FD3DF-7966-8658-0A5B-D292EDD0C7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0B3A26E-B855-BF29-EE9C-558B525F6D01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0B3A26E-B855-BF29-EE9C-558B525F6D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D3836-9031-B369-EBF8-6DFAFE6DBEB7}"/>
                </a:ext>
              </a:extLst>
            </p:cNvPr>
            <p:cNvGrpSpPr/>
            <p:nvPr/>
          </p:nvGrpSpPr>
          <p:grpSpPr>
            <a:xfrm>
              <a:off x="2513525" y="4628450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2BC4AE-BE32-F849-47E6-D9443283FD61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C7363E47-6957-E53F-959E-CEAC1D4D9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A266DD60-0A00-EC07-B329-A6591B54EA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600D801-60CC-8F70-CA14-E1EABE62D7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31A53D6-9705-8CB2-5DB7-6ED9715790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A6BAB7B-A0C4-544A-1ED5-7302E7C4D0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A6BAB7B-A0C4-544A-1ED5-7302E7C4D0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78ECCC-6776-875F-AB3D-2462B8439342}"/>
                </a:ext>
              </a:extLst>
            </p:cNvPr>
            <p:cNvSpPr txBox="1"/>
            <p:nvPr/>
          </p:nvSpPr>
          <p:spPr>
            <a:xfrm>
              <a:off x="3785487" y="370849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077FDE1-C16D-3612-AD73-8FEE06134A9C}"/>
                </a:ext>
              </a:extLst>
            </p:cNvPr>
            <p:cNvGrpSpPr/>
            <p:nvPr/>
          </p:nvGrpSpPr>
          <p:grpSpPr>
            <a:xfrm>
              <a:off x="7025640" y="3463822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FAE93-2127-A6F5-612E-24594444494A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67D84893-C1E5-0A4A-2301-6426772A18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FD34FA5D-57A0-F676-0F97-2570D95193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491310B2-5DFF-4998-BE72-3BF4A196EF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DB16B88-2B6D-9B8B-8900-460B900C8D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04B9399-7A24-3634-2977-69BD838D6F2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04B9399-7A24-3634-2977-69BD838D6F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750" r="-16667" b="-64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BF1E1D7-57C4-BA7A-7042-D31C58B60160}"/>
                </a:ext>
              </a:extLst>
            </p:cNvPr>
            <p:cNvGrpSpPr/>
            <p:nvPr/>
          </p:nvGrpSpPr>
          <p:grpSpPr>
            <a:xfrm>
              <a:off x="7016072" y="3983321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5ECC345-0B5B-22B9-4D62-72F33F0F16C1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3CF749CE-449C-F497-3896-3767F7D895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EA8E6A0F-14CD-1B83-5B23-35535DA787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57ED82C1-B117-64BA-7B70-13A0F66121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A6D46B1A-B569-B3CE-FC9A-61B21DCB55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37E6B49-B83F-730E-1D5E-1136B5A6BC39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37E6B49-B83F-730E-1D5E-1136B5A6BC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E6D64C0-F767-844E-A1B1-0EECC799B544}"/>
                </a:ext>
              </a:extLst>
            </p:cNvPr>
            <p:cNvGrpSpPr/>
            <p:nvPr/>
          </p:nvGrpSpPr>
          <p:grpSpPr>
            <a:xfrm>
              <a:off x="8502500" y="3698215"/>
              <a:ext cx="795804" cy="393067"/>
              <a:chOff x="4436533" y="2929426"/>
              <a:chExt cx="795804" cy="393067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E4764AB-BF00-40CE-F5EB-575515258484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F3D662E1-6860-0EF5-3A48-31D7E636D5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4F17A7C2-63F4-EB02-93A2-D670C09C1F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3DCAFDF3-C4D6-E0A3-8F27-1CCC900295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ounded Rectangle 83">
                  <a:extLst>
                    <a:ext uri="{FF2B5EF4-FFF2-40B4-BE49-F238E27FC236}">
                      <a16:creationId xmlns:a16="http://schemas.microsoft.com/office/drawing/2014/main" id="{BA9A4F41-AE55-8692-DDFD-861893DC09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ED7F8E4-7AC5-53D0-4D12-9F89376CF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ED7F8E4-7AC5-53D0-4D12-9F89376CF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929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4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03DEF30-6998-8336-73C0-131DCD8F1A42}"/>
                </a:ext>
              </a:extLst>
            </p:cNvPr>
            <p:cNvSpPr/>
            <p:nvPr/>
          </p:nvSpPr>
          <p:spPr>
            <a:xfrm>
              <a:off x="5418667" y="3789655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9A4ADA-21B9-DBB7-AAFB-B9E9816094A4}"/>
                </a:ext>
              </a:extLst>
            </p:cNvPr>
            <p:cNvSpPr txBox="1"/>
            <p:nvPr/>
          </p:nvSpPr>
          <p:spPr>
            <a:xfrm>
              <a:off x="5100663" y="2970710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6E5433-8D45-81AF-B2E7-BB48A7F3609A}"/>
                </a:ext>
              </a:extLst>
            </p:cNvPr>
            <p:cNvSpPr txBox="1"/>
            <p:nvPr/>
          </p:nvSpPr>
          <p:spPr>
            <a:xfrm>
              <a:off x="6745412" y="2862896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A59B681-6134-E817-2D95-A702DD387C87}"/>
                </a:ext>
              </a:extLst>
            </p:cNvPr>
            <p:cNvSpPr txBox="1"/>
            <p:nvPr/>
          </p:nvSpPr>
          <p:spPr>
            <a:xfrm>
              <a:off x="8101231" y="3108867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EAA8D05-7671-1425-9352-D50145C045FC}"/>
                    </a:ext>
                  </a:extLst>
                </p:cNvPr>
                <p:cNvSpPr txBox="1"/>
                <p:nvPr/>
              </p:nvSpPr>
              <p:spPr>
                <a:xfrm>
                  <a:off x="6858000" y="4957886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EAA8D05-7671-1425-9352-D50145C04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4957886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62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89F0134-42DD-2CFB-5125-10CDC4199CB9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7491796" y="4371376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98006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A1D1-7703-EAE1-6723-A8B398B3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F5D2-BB24-114C-A0CF-4523AC1A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update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  <a:blipFill>
                <a:blip r:embed="rId3"/>
                <a:stretch>
                  <a:fillRect l="-1737" t="-53378" b="-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555098-5F24-4032-EFEE-5EC6263DB6E2}"/>
              </a:ext>
            </a:extLst>
          </p:cNvPr>
          <p:cNvGrpSpPr/>
          <p:nvPr/>
        </p:nvGrpSpPr>
        <p:grpSpPr>
          <a:xfrm>
            <a:off x="925258" y="3328416"/>
            <a:ext cx="10951083" cy="2679765"/>
            <a:chOff x="896392" y="3538155"/>
            <a:chExt cx="10951083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D4306E-A556-A10A-9FFA-9F33024E1DA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57992" y="4280654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D5DD52-C211-407C-629F-EEA394144EB6}"/>
                </a:ext>
              </a:extLst>
            </p:cNvPr>
            <p:cNvGrpSpPr/>
            <p:nvPr/>
          </p:nvGrpSpPr>
          <p:grpSpPr>
            <a:xfrm>
              <a:off x="1975727" y="4414533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F17EF4-BA51-7EB6-E5FE-B92B93100B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5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AB32CDE-D3C0-72AA-2DD2-C379D4DF7E75}"/>
                </a:ext>
              </a:extLst>
            </p:cNvPr>
            <p:cNvGrpSpPr/>
            <p:nvPr/>
          </p:nvGrpSpPr>
          <p:grpSpPr>
            <a:xfrm>
              <a:off x="1030043" y="4142154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A46ABD1-2571-1F05-F746-3DE533263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0" r="-4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BAE07F0-8ED3-59B2-CD1D-D03EE10C011E}"/>
                </a:ext>
              </a:extLst>
            </p:cNvPr>
            <p:cNvGrpSpPr/>
            <p:nvPr/>
          </p:nvGrpSpPr>
          <p:grpSpPr>
            <a:xfrm>
              <a:off x="1045838" y="4907021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B0B767D-E464-7FA5-1769-D0A979E28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C6DB04-B76E-020D-188D-7FF358515F39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1377373" y="4576631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C7AB2B-0DF2-984C-6666-8B65EF0DA5AB}"/>
                </a:ext>
              </a:extLst>
            </p:cNvPr>
            <p:cNvGrpSpPr/>
            <p:nvPr/>
          </p:nvGrpSpPr>
          <p:grpSpPr>
            <a:xfrm>
              <a:off x="1007534" y="3707367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4E1DE-51B3-961F-3BB9-2F7B5DBBEBB7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3314130-94D3-1CE7-A568-899B5E8B8C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72065718-699C-B0F4-4D70-13955E750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F30E923-81D0-3A92-168B-B25948B1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16EDC89-3BBF-4920-A010-B64153093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67CCC7-CDD9-5C94-42D3-847AC78D0050}"/>
                </a:ext>
              </a:extLst>
            </p:cNvPr>
            <p:cNvGrpSpPr/>
            <p:nvPr/>
          </p:nvGrpSpPr>
          <p:grpSpPr>
            <a:xfrm>
              <a:off x="1975727" y="3965678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DD8C45-4787-1A3C-A1B8-966571E7C8F1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F5CA946D-DDEB-EA86-9611-88014CFF5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F53D989-D036-DB21-3C57-0C156BFA05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05D402C-03FB-038C-541A-E66921D7C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AEB09A6E-FF99-1304-9444-474E9F21F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54C3477-C7E4-64E6-9C67-A294A81111D1}"/>
                </a:ext>
              </a:extLst>
            </p:cNvPr>
            <p:cNvGrpSpPr/>
            <p:nvPr/>
          </p:nvGrpSpPr>
          <p:grpSpPr>
            <a:xfrm>
              <a:off x="896392" y="5303709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028ECBD-969E-0504-391F-E7ED141A8DC6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E6DC43CE-09D5-2222-4D17-F740141638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4CA89DDD-E942-1CB6-D7DF-0ABFB4A01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F688321-75E3-0996-B462-ACB0ADF18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E1E9D9EB-3CBD-0585-AEB1-71B32CD34D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E27F55-8D92-52F1-A404-55F783A2615C}"/>
                </a:ext>
              </a:extLst>
            </p:cNvPr>
            <p:cNvSpPr txBox="1"/>
            <p:nvPr/>
          </p:nvSpPr>
          <p:spPr>
            <a:xfrm>
              <a:off x="2168354" y="4383755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8FC62B-A1CA-2F71-D1E6-20A5D40DCD9E}"/>
                </a:ext>
              </a:extLst>
            </p:cNvPr>
            <p:cNvGrpSpPr/>
            <p:nvPr/>
          </p:nvGrpSpPr>
          <p:grpSpPr>
            <a:xfrm>
              <a:off x="5408507" y="4139081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9FCEC46-66EE-DABF-5F2F-50F23359F7D0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019953FA-44FA-3590-6F81-96EF2774D6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33FCA929-105C-3E29-7255-8E1C40356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967D0219-F541-FA8D-F793-C172A981B1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E71BFE7-7018-C9A9-398F-D3C742DA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12245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A9A5373-2991-08D9-3E23-D1ED5BA7DED1}"/>
                </a:ext>
              </a:extLst>
            </p:cNvPr>
            <p:cNvGrpSpPr/>
            <p:nvPr/>
          </p:nvGrpSpPr>
          <p:grpSpPr>
            <a:xfrm>
              <a:off x="5398939" y="4658580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72551F1-69A6-DCE6-4BF3-945EC4BBAFE0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D6F82455-3A46-0D12-2D10-75944E2510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2173DB54-942D-6C1D-B96E-C63F3FD517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F6AE3497-23B0-0394-8927-E930960756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9EDC1D5D-2A04-4124-8320-F38C4C0715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9DD687-2F89-0B19-9AF3-57C67A64D0E1}"/>
                </a:ext>
              </a:extLst>
            </p:cNvPr>
            <p:cNvGrpSpPr/>
            <p:nvPr/>
          </p:nvGrpSpPr>
          <p:grpSpPr>
            <a:xfrm rot="10800000">
              <a:off x="9236986" y="4383755"/>
              <a:ext cx="90490" cy="379536"/>
              <a:chOff x="1604367" y="3759461"/>
              <a:chExt cx="90490" cy="37953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FE5712D8-CA0D-4939-9A33-38D8C0F4D7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9330DAD5-6EBF-E899-1ABF-0A3003BEE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1E3F09C3-4309-49ED-5EF5-93B5CE163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ED032733-9CA9-520C-2554-771B8BD1D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/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26FC54B7-A14E-F23A-9CEA-6480CD0D8A41}"/>
                </a:ext>
              </a:extLst>
            </p:cNvPr>
            <p:cNvSpPr/>
            <p:nvPr/>
          </p:nvSpPr>
          <p:spPr>
            <a:xfrm>
              <a:off x="380153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F47963-1C38-4D1A-DBDD-38A737D1D4ED}"/>
                </a:ext>
              </a:extLst>
            </p:cNvPr>
            <p:cNvSpPr txBox="1"/>
            <p:nvPr/>
          </p:nvSpPr>
          <p:spPr>
            <a:xfrm>
              <a:off x="3483530" y="3645969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D45789-CB0B-54E6-F891-FF94B666A2F3}"/>
                </a:ext>
              </a:extLst>
            </p:cNvPr>
            <p:cNvSpPr txBox="1"/>
            <p:nvPr/>
          </p:nvSpPr>
          <p:spPr>
            <a:xfrm>
              <a:off x="5128279" y="3538155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ADE55D-25E7-FD2C-68FF-7E3F6C0C7750}"/>
                </a:ext>
              </a:extLst>
            </p:cNvPr>
            <p:cNvSpPr txBox="1"/>
            <p:nvPr/>
          </p:nvSpPr>
          <p:spPr>
            <a:xfrm>
              <a:off x="6484098" y="378412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/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51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90F672-918B-7982-00F4-A3761C3F81AA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5874663" y="5046635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986DC68-358E-58ED-5A64-84E5B4526A48}"/>
                </a:ext>
              </a:extLst>
            </p:cNvPr>
            <p:cNvSpPr/>
            <p:nvPr/>
          </p:nvSpPr>
          <p:spPr>
            <a:xfrm>
              <a:off x="809188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A9E618-9F45-ADBE-2E02-945BE4FC3634}"/>
                </a:ext>
              </a:extLst>
            </p:cNvPr>
            <p:cNvSpPr txBox="1"/>
            <p:nvPr/>
          </p:nvSpPr>
          <p:spPr>
            <a:xfrm>
              <a:off x="8036299" y="4149419"/>
              <a:ext cx="965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/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same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used in the attention weight computations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blipFill>
                  <a:blip r:embed="rId14"/>
                  <a:stretch>
                    <a:fillRect l="-873" r="-43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E518E7-ADC5-4902-7C30-D23B991FEE28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0398141" y="4658580"/>
              <a:ext cx="522910" cy="73656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32314-BEE2-206D-A1F0-2FED168045E9}"/>
              </a:ext>
            </a:extLst>
          </p:cNvPr>
          <p:cNvGrpSpPr/>
          <p:nvPr/>
        </p:nvGrpSpPr>
        <p:grpSpPr>
          <a:xfrm>
            <a:off x="6887844" y="4155474"/>
            <a:ext cx="795804" cy="393067"/>
            <a:chOff x="4436533" y="2929426"/>
            <a:chExt cx="795804" cy="3930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F1797E-055C-DE0E-4F5B-69C113CDE81E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4E9E5F-FB9E-15BE-652A-F12EB9B41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27D23C7-245D-CD6B-41CA-FB5A1516C0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110D7F3-3B21-5DE1-5E1A-8F267427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FE655571-B300-E40B-FA22-9994319C6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5"/>
                  <a:stretch>
                    <a:fillRect l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33844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B722-3E8D-F4DA-41B7-E4648F02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Adjacency matrix on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Edges in a directed network are one-way connections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/>
                  <a:t>A directed edge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does not imply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</a:t>
                </a:r>
                <a:r>
                  <a:rPr lang="en-US" b="1" i="1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/>
                  <a:t>, of a </a:t>
                </a:r>
                <a:r>
                  <a:rPr lang="en-US" b="1"/>
                  <a:t>directed network </a:t>
                </a:r>
                <a:r>
                  <a:rPr lang="en-US"/>
                  <a:t>is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𝒇𝒓𝒐𝒎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Adjacency matrix of a directed network is generally asymmetric,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Self-edges (unweighted) are represented by a 1 (not 2 as in undirected network)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Rules for multi-edges and weighted edges are the same as undirected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  <a:blipFill>
                <a:blip r:embed="rId3"/>
                <a:stretch>
                  <a:fillRect l="-2462" t="-2301" r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8AD650-B3F6-272A-3BDF-4D37EAD00CFE}"/>
              </a:ext>
            </a:extLst>
          </p:cNvPr>
          <p:cNvSpPr/>
          <p:nvPr/>
        </p:nvSpPr>
        <p:spPr>
          <a:xfrm>
            <a:off x="5830644" y="3033655"/>
            <a:ext cx="1667436" cy="462579"/>
          </a:xfrm>
          <a:prstGeom prst="roundRect">
            <a:avLst/>
          </a:prstGeom>
          <a:solidFill>
            <a:srgbClr val="512C8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1F6A7F-AB4C-6695-A1D6-28AE89D58AAF}"/>
              </a:ext>
            </a:extLst>
          </p:cNvPr>
          <p:cNvGrpSpPr/>
          <p:nvPr/>
        </p:nvGrpSpPr>
        <p:grpSpPr>
          <a:xfrm>
            <a:off x="9113393" y="1418112"/>
            <a:ext cx="2030211" cy="1694010"/>
            <a:chOff x="9113393" y="1418112"/>
            <a:chExt cx="2030211" cy="1694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EDA5FE9-D9F9-A062-7D78-CF296018F771}"/>
                </a:ext>
              </a:extLst>
            </p:cNvPr>
            <p:cNvSpPr/>
            <p:nvPr/>
          </p:nvSpPr>
          <p:spPr>
            <a:xfrm>
              <a:off x="10413327" y="27400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2900C7-4DED-4D01-8F2C-F3BA201CCB6C}"/>
                </a:ext>
              </a:extLst>
            </p:cNvPr>
            <p:cNvSpPr/>
            <p:nvPr/>
          </p:nvSpPr>
          <p:spPr>
            <a:xfrm>
              <a:off x="9113393" y="22197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4F5C2A-32C4-8A1E-6B58-3EE09340AE9F}"/>
                </a:ext>
              </a:extLst>
            </p:cNvPr>
            <p:cNvSpPr/>
            <p:nvPr/>
          </p:nvSpPr>
          <p:spPr>
            <a:xfrm>
              <a:off x="9926470" y="141989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C67D4D-EBCD-989D-A93A-C52D7F4D51EF}"/>
                </a:ext>
              </a:extLst>
            </p:cNvPr>
            <p:cNvSpPr/>
            <p:nvPr/>
          </p:nvSpPr>
          <p:spPr>
            <a:xfrm>
              <a:off x="10777844" y="216295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7E69FD-FAD5-0CE8-E3FD-EA973F9059AB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9296273" y="1785658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EF31E8-B5CC-F286-17E1-51C10BAE4CD4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109350" y="1785658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20C0A9-2066-2430-E661-94EA032572F5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10109350" y="1785658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D024EA-125C-7186-5559-580924852096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9479153" y="2402654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6DB5B0-EF1B-6CD3-0236-CBD5C04BE2E4}"/>
                </a:ext>
              </a:extLst>
            </p:cNvPr>
            <p:cNvSpPr txBox="1"/>
            <p:nvPr/>
          </p:nvSpPr>
          <p:spPr>
            <a:xfrm>
              <a:off x="9954753" y="141811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35765B-C40C-4481-26A5-2B02B89F3198}"/>
                </a:ext>
              </a:extLst>
            </p:cNvPr>
            <p:cNvSpPr txBox="1"/>
            <p:nvPr/>
          </p:nvSpPr>
          <p:spPr>
            <a:xfrm>
              <a:off x="9142472" y="221620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F125-C386-BA4D-601D-64D72A820807}"/>
                </a:ext>
              </a:extLst>
            </p:cNvPr>
            <p:cNvSpPr txBox="1"/>
            <p:nvPr/>
          </p:nvSpPr>
          <p:spPr>
            <a:xfrm>
              <a:off x="10811569" y="21611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7DA83B-21F4-C81F-B4DE-C1838AA206D3}"/>
                </a:ext>
              </a:extLst>
            </p:cNvPr>
            <p:cNvSpPr txBox="1"/>
            <p:nvPr/>
          </p:nvSpPr>
          <p:spPr>
            <a:xfrm>
              <a:off x="10445550" y="27364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4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EA6D7765-F4E7-BD0C-3EC7-060D19DC9251}"/>
                </a:ext>
              </a:extLst>
            </p:cNvPr>
            <p:cNvCxnSpPr>
              <a:stCxn id="16" idx="0"/>
              <a:endCxn id="16" idx="2"/>
            </p:cNvCxnSpPr>
            <p:nvPr/>
          </p:nvCxnSpPr>
          <p:spPr>
            <a:xfrm rot="16200000" flipH="1">
              <a:off x="10420543" y="2921106"/>
              <a:ext cx="369332" cy="12700"/>
            </a:xfrm>
            <a:prstGeom prst="curvedConnector5">
              <a:avLst>
                <a:gd name="adj1" fmla="val -61896"/>
                <a:gd name="adj2" fmla="val 3057157"/>
                <a:gd name="adj3" fmla="val 161896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51627C6-5EB3-5FB3-97D9-2BF848CB9073}"/>
              </a:ext>
            </a:extLst>
          </p:cNvPr>
          <p:cNvGraphicFramePr>
            <a:graphicFrameLocks noGrp="1"/>
          </p:cNvGraphicFramePr>
          <p:nvPr/>
        </p:nvGraphicFramePr>
        <p:xfrm>
          <a:off x="9780387" y="3828470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462F29-34C6-09CC-DF99-DCFE5B4E5AF7}"/>
              </a:ext>
            </a:extLst>
          </p:cNvPr>
          <p:cNvSpPr txBox="1"/>
          <p:nvPr/>
        </p:nvSpPr>
        <p:spPr>
          <a:xfrm>
            <a:off x="9479153" y="3842094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</a:t>
            </a:r>
          </a:p>
          <a:p>
            <a:pPr>
              <a:spcAft>
                <a:spcPts val="700"/>
              </a:spcAft>
            </a:pPr>
            <a:r>
              <a:rPr lang="en-US" sz="1400"/>
              <a:t>2</a:t>
            </a:r>
          </a:p>
          <a:p>
            <a:pPr>
              <a:spcAft>
                <a:spcPts val="700"/>
              </a:spcAft>
            </a:pPr>
            <a:r>
              <a:rPr lang="en-US" sz="1400"/>
              <a:t>3</a:t>
            </a:r>
          </a:p>
          <a:p>
            <a:pPr>
              <a:spcAft>
                <a:spcPts val="700"/>
              </a:spcAft>
            </a:pPr>
            <a:r>
              <a:rPr lang="en-US" sz="140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3B5C5-F738-1D21-FBBE-BAE524496E5C}"/>
              </a:ext>
            </a:extLst>
          </p:cNvPr>
          <p:cNvSpPr txBox="1"/>
          <p:nvPr/>
        </p:nvSpPr>
        <p:spPr>
          <a:xfrm>
            <a:off x="9766766" y="3568731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415390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B816-EF8A-6EB6-9D21-46B8FC56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C48B3-F904-C8AF-3794-0E6AADD21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37955" cy="4090351"/>
              </a:xfrm>
            </p:spPr>
            <p:txBody>
              <a:bodyPr/>
              <a:lstStyle/>
              <a:p>
                <a:r>
                  <a:rPr lang="en-US" dirty="0"/>
                  <a:t>Putting it all together,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graph attention with convolution </a:t>
                </a:r>
                <a:r>
                  <a:rPr lang="en-US" dirty="0"/>
                  <a:t>update involves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following steps </a:t>
                </a:r>
                <a:r>
                  <a:rPr lang="en-US" dirty="0"/>
                  <a:t>at each layer: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attention weights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Aggregate node messages with attention weighting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Update node embeddings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→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C48B3-F904-C8AF-3794-0E6AADD21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37955" cy="4090351"/>
              </a:xfrm>
              <a:blipFill>
                <a:blip r:embed="rId2"/>
                <a:stretch>
                  <a:fillRect l="-1916" t="-3096" b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49317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B9BC-4DCD-9FCC-F2D9-1B0236B5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387798"/>
          </a:xfrm>
        </p:spPr>
        <p:txBody>
          <a:bodyPr/>
          <a:lstStyle/>
          <a:p>
            <a:r>
              <a:rPr lang="en-US" sz="2800" dirty="0" err="1"/>
              <a:t>GCN</a:t>
            </a:r>
            <a:r>
              <a:rPr lang="en-US" sz="2800" dirty="0"/>
              <a:t>/GAT/</a:t>
            </a:r>
            <a:r>
              <a:rPr lang="en-US" sz="2800" dirty="0" err="1"/>
              <a:t>GraphSAGE</a:t>
            </a:r>
            <a:r>
              <a:rPr lang="en-US" sz="2800" dirty="0"/>
              <a:t> inductive capacity for unseen or new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9CEC-0085-62EC-1E72-D4F44C44E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4967810"/>
            <a:ext cx="10905067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applications have dynamic graphs (social networks, device networks)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generate new embeddings as needed and pass into downstream inference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Assumes new nodes have same features and inter-node similarity properties 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600B1-27BE-EEF3-FA0E-A32B5327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32881"/>
            <a:ext cx="9169400" cy="33853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9C5A0-E1E4-115B-8B57-002873454E7A}"/>
              </a:ext>
            </a:extLst>
          </p:cNvPr>
          <p:cNvSpPr txBox="1"/>
          <p:nvPr/>
        </p:nvSpPr>
        <p:spPr>
          <a:xfrm>
            <a:off x="4306087" y="470620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3275616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63AD7-EE92-4E9B-D9D0-2860CC68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/GAT/</a:t>
            </a:r>
            <a:r>
              <a:rPr lang="en-US" dirty="0" err="1"/>
              <a:t>GraphSAGE</a:t>
            </a:r>
            <a:r>
              <a:rPr lang="en-US" dirty="0"/>
              <a:t> inductive capacity for new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ADA0D-E071-14C4-2084-0FEAA4949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66867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Inductive node embeddings can generalize to an entirely unseen graph (it’s just a new adjacency matrix)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train on known drug molecules and generate embeddings new molecules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8B96C-7A87-4AAE-065F-6F305AD4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47454"/>
            <a:ext cx="7772400" cy="3170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06063F-0DA0-3B66-908F-E992BAFE89C3}"/>
              </a:ext>
            </a:extLst>
          </p:cNvPr>
          <p:cNvSpPr txBox="1"/>
          <p:nvPr/>
        </p:nvSpPr>
        <p:spPr>
          <a:xfrm>
            <a:off x="4386520" y="611801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42016435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DBF1-5D4D-904D-85DF-F31FDEA5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Over-smoothing in deep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23D2-1A29-420D-CC29-B44746AC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85200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Stacking many </a:t>
            </a:r>
            <a:r>
              <a:rPr lang="en-US" dirty="0" err="1"/>
              <a:t>GNN</a:t>
            </a:r>
            <a:r>
              <a:rPr lang="en-US" dirty="0"/>
              <a:t> layers can cause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Over-smoothing occurs when all node embeddings converge to the same value – i.e., all embedding vectors are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Why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397688722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6F1A-91FF-66EA-0B42-D554F71B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A75F-DAB7-CA68-8CF2-45959549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 of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53E1-1462-D09A-EDE0-7B790676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98000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Receptive field overlap for two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shared neighbors quickly grows when increasing the field hop size (i.e., number of </a:t>
            </a:r>
            <a:r>
              <a:rPr lang="en-US" dirty="0" err="1"/>
              <a:t>GNN</a:t>
            </a:r>
            <a:r>
              <a:rPr lang="en-US" dirty="0"/>
              <a:t> layers)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in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very similar messages being input to each node’s update function, yielding similar embeddings for both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037B-3EBD-72BC-B505-2A54E6E2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3110044"/>
            <a:ext cx="9000066" cy="343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B3B0F-98AB-24CA-07D9-9D9553939D02}"/>
              </a:ext>
            </a:extLst>
          </p:cNvPr>
          <p:cNvSpPr txBox="1"/>
          <p:nvPr/>
        </p:nvSpPr>
        <p:spPr>
          <a:xfrm>
            <a:off x="4610887" y="655028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35069596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E115-B436-EC1D-1589-A88E603B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over-smoothing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0036-F089-9FC0-4404-1F8A07B3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79000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conservative with adding </a:t>
            </a:r>
            <a:r>
              <a:rPr lang="en-US" dirty="0" err="1"/>
              <a:t>GNN</a:t>
            </a:r>
            <a:r>
              <a:rPr lang="en-US" dirty="0"/>
              <a:t> layers – adding too many layers will cause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 the receptive field necessary for your problem (e.g., by computing the network diameter – longest shortest path)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the number of </a:t>
            </a:r>
            <a:r>
              <a:rPr lang="en-US" dirty="0" err="1"/>
              <a:t>GNN</a:t>
            </a:r>
            <a:r>
              <a:rPr lang="en-US" dirty="0"/>
              <a:t> layers to be slightly more (say plus 1-3) than the estimated receptive field requirement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1B96E-7D8B-2CEC-E17C-4A8267AB819F}"/>
              </a:ext>
            </a:extLst>
          </p:cNvPr>
          <p:cNvSpPr txBox="1"/>
          <p:nvPr/>
        </p:nvSpPr>
        <p:spPr>
          <a:xfrm>
            <a:off x="2472266" y="3851785"/>
            <a:ext cx="7247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can we enhance the expressive power of a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if the receptive field requirement limits the model to a small number of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layers?</a:t>
            </a:r>
          </a:p>
        </p:txBody>
      </p:sp>
    </p:spTree>
    <p:extLst>
      <p:ext uri="{BB962C8B-B14F-4D97-AF65-F5344CB8AC3E}">
        <p14:creationId xmlns:p14="http://schemas.microsoft.com/office/powerpoint/2010/main" val="1667769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6AE8-F903-1145-9D58-551AFB19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 really need more </a:t>
            </a:r>
            <a:r>
              <a:rPr lang="en-US" dirty="0" err="1"/>
              <a:t>GNN</a:t>
            </a:r>
            <a:r>
              <a:rPr lang="en-US" dirty="0"/>
              <a:t> layers! Skip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2C5A-7BC2-9262-C521-24FDBD8D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7467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Skip connections can be used to directly connect earlier </a:t>
            </a:r>
            <a:r>
              <a:rPr lang="en-US" dirty="0" err="1"/>
              <a:t>GNN</a:t>
            </a:r>
            <a:r>
              <a:rPr lang="en-US" dirty="0"/>
              <a:t> layers to deeper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node embeddings from earlier layers may prevent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Acts like a mixture of shallow </a:t>
            </a:r>
            <a:r>
              <a:rPr lang="en-US" dirty="0" err="1"/>
              <a:t>GNNs</a:t>
            </a:r>
            <a:r>
              <a:rPr lang="en-US" dirty="0"/>
              <a:t> and deep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67C6-5CC5-FEED-8F40-490E4681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20" y="2778181"/>
            <a:ext cx="2749614" cy="3771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88513-7B37-7325-ABE7-AD9346421323}"/>
              </a:ext>
            </a:extLst>
          </p:cNvPr>
          <p:cNvSpPr txBox="1"/>
          <p:nvPr/>
        </p:nvSpPr>
        <p:spPr>
          <a:xfrm>
            <a:off x="4246820" y="652488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92E65-8FEA-6769-E453-641072E8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67" y="2796684"/>
            <a:ext cx="4064000" cy="36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132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D683-EA73-012A-C5EE-25282D9D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 </a:t>
            </a:r>
            <a:r>
              <a:rPr lang="en-US" dirty="0" err="1"/>
              <a:t>GNN</a:t>
            </a:r>
            <a:r>
              <a:rPr lang="en-US" dirty="0"/>
              <a:t> distinguish graph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4C22D-CF25-FF0D-8E98-31BE007C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07880" cy="50906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node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colors</a:t>
            </a:r>
            <a:r>
              <a:rPr lang="en-US" dirty="0"/>
              <a:t> to indicate nodes with the same feature values (i.e., two nodes with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same color have the same input feature vector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example, the graph here assumes all nodes have the same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Question: Can a </a:t>
            </a:r>
            <a:r>
              <a:rPr lang="en-US" dirty="0" err="1"/>
              <a:t>GNN</a:t>
            </a:r>
            <a:r>
              <a:rPr lang="en-US" dirty="0"/>
              <a:t> always distinguish these nodes? IOW, will the embeddings be different for every node?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6A2745-038C-DC51-844B-4F78800AE35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17B67-9351-CCB5-2ABA-295C477D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74" y="2573020"/>
            <a:ext cx="4022090" cy="27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8967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67EB4-9149-CAC5-B485-FD4C2337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EF4C-08DF-D98B-2AA0-AED973260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BC792-AA1D-802C-0E99-3F9213477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97067" cy="2002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Any message passing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dirty="0"/>
              <a:t> with shared weights will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generate the same embedding</a:t>
            </a:r>
            <a:r>
              <a:rPr lang="en-US" dirty="0"/>
              <a:t> for nodes 1 and 2 because: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Computation graphs are identical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features (colors) are identical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957E-5B5E-878A-EA40-35A774DA4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76" y="2873556"/>
            <a:ext cx="4022090" cy="2708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E6C68-1D27-C3DA-E8B3-1E1D81343ED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7D45F-191C-EE17-1D4D-904EC77E6DF1}"/>
              </a:ext>
            </a:extLst>
          </p:cNvPr>
          <p:cNvSpPr txBox="1"/>
          <p:nvPr/>
        </p:nvSpPr>
        <p:spPr>
          <a:xfrm>
            <a:off x="9067799" y="2350336"/>
            <a:ext cx="24722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 </a:t>
            </a:r>
            <a:r>
              <a:rPr lang="en-US" sz="14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computation does </a:t>
            </a:r>
            <a:r>
              <a:rPr lang="en-US" sz="1400" u="sng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include node IDs</a:t>
            </a:r>
            <a:endParaRPr lang="en-US" sz="1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5DDD7A-3A7B-BE8D-800F-D8322A7A391C}"/>
              </a:ext>
            </a:extLst>
          </p:cNvPr>
          <p:cNvSpPr/>
          <p:nvPr/>
        </p:nvSpPr>
        <p:spPr>
          <a:xfrm>
            <a:off x="1684867" y="5766656"/>
            <a:ext cx="9245600" cy="677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GNN</a:t>
            </a:r>
            <a:r>
              <a:rPr lang="en-US" sz="2400" dirty="0"/>
              <a:t> will not be able to distinguish nodes 1 and 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29515B-3B1F-C3A3-CE7B-45EB8C57E2A7}"/>
              </a:ext>
            </a:extLst>
          </p:cNvPr>
          <p:cNvGrpSpPr/>
          <p:nvPr/>
        </p:nvGrpSpPr>
        <p:grpSpPr>
          <a:xfrm>
            <a:off x="5723467" y="2873556"/>
            <a:ext cx="4927600" cy="2708547"/>
            <a:chOff x="5723467" y="2873556"/>
            <a:chExt cx="4927600" cy="270854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EDB649-A54E-1B3F-5579-54E56E422B0E}"/>
                </a:ext>
              </a:extLst>
            </p:cNvPr>
            <p:cNvGrpSpPr/>
            <p:nvPr/>
          </p:nvGrpSpPr>
          <p:grpSpPr>
            <a:xfrm>
              <a:off x="5723467" y="2873556"/>
              <a:ext cx="4927600" cy="2708547"/>
              <a:chOff x="5723467" y="2873556"/>
              <a:chExt cx="4927600" cy="270854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2BFFB48-E743-95E5-DFCD-5F3C9B90E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3191" y="2873556"/>
                <a:ext cx="4697876" cy="2708547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92EB83-EE25-C94B-CC37-EF12D1D93529}"/>
                  </a:ext>
                </a:extLst>
              </p:cNvPr>
              <p:cNvSpPr/>
              <p:nvPr/>
            </p:nvSpPr>
            <p:spPr>
              <a:xfrm>
                <a:off x="5723467" y="3632200"/>
                <a:ext cx="584200" cy="685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5DDF66-0EA8-721E-D80E-28F892E8DE92}"/>
                </a:ext>
              </a:extLst>
            </p:cNvPr>
            <p:cNvSpPr txBox="1"/>
            <p:nvPr/>
          </p:nvSpPr>
          <p:spPr>
            <a:xfrm>
              <a:off x="6756400" y="2946398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41A099-CA34-8B5E-7083-236602775A30}"/>
                </a:ext>
              </a:extLst>
            </p:cNvPr>
            <p:cNvSpPr txBox="1"/>
            <p:nvPr/>
          </p:nvSpPr>
          <p:spPr>
            <a:xfrm>
              <a:off x="9135537" y="2937933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85182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A6DB-B59E-0C70-50F9-141FCC4F9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398B-B544-4BEF-127F-66E5BFD8A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graphs in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9FC0-7EC5-DB4A-5DA0-1FDE1C4B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67800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Computational graphs for each node are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rooted trees</a:t>
            </a:r>
            <a:r>
              <a:rPr lang="en-US" dirty="0"/>
              <a:t> where the node is the root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expressive </a:t>
            </a:r>
            <a:r>
              <a:rPr lang="en-US" dirty="0" err="1"/>
              <a:t>GNN</a:t>
            </a:r>
            <a:r>
              <a:rPr lang="en-US" dirty="0"/>
              <a:t> should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map different rooted trees to different node embeddings</a:t>
            </a:r>
            <a:r>
              <a:rPr lang="en-US" dirty="0"/>
              <a:t> (represented below by different colors)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C9373-0899-F54F-A658-4C39BFDA4F7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5A6106-4D51-C2F6-D8CB-67432B37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67" y="3898369"/>
            <a:ext cx="9139265" cy="232323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CF91D-4A61-7065-2289-B92851C68A5A}"/>
              </a:ext>
            </a:extLst>
          </p:cNvPr>
          <p:cNvGrpSpPr/>
          <p:nvPr/>
        </p:nvGrpSpPr>
        <p:grpSpPr>
          <a:xfrm>
            <a:off x="1752599" y="3480269"/>
            <a:ext cx="8212667" cy="443198"/>
            <a:chOff x="1752599" y="3564939"/>
            <a:chExt cx="8212667" cy="44319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E7FF585-A4DB-B1A8-B73F-D9F81337E499}"/>
                </a:ext>
              </a:extLst>
            </p:cNvPr>
            <p:cNvSpPr/>
            <p:nvPr/>
          </p:nvSpPr>
          <p:spPr>
            <a:xfrm>
              <a:off x="1938867" y="368300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13C7091-F727-3267-42A5-625D1A89632A}"/>
                </a:ext>
              </a:extLst>
            </p:cNvPr>
            <p:cNvSpPr/>
            <p:nvPr/>
          </p:nvSpPr>
          <p:spPr>
            <a:xfrm>
              <a:off x="4030134" y="368300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71782AB-B30E-4921-918A-DBA439EB0649}"/>
                </a:ext>
              </a:extLst>
            </p:cNvPr>
            <p:cNvSpPr/>
            <p:nvPr/>
          </p:nvSpPr>
          <p:spPr>
            <a:xfrm>
              <a:off x="5643032" y="3682999"/>
              <a:ext cx="711200" cy="215369"/>
            </a:xfrm>
            <a:prstGeom prst="round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3F851DD-62DD-CBA7-D652-D6350793C703}"/>
                </a:ext>
              </a:extLst>
            </p:cNvPr>
            <p:cNvSpPr/>
            <p:nvPr/>
          </p:nvSpPr>
          <p:spPr>
            <a:xfrm>
              <a:off x="6769099" y="3682999"/>
              <a:ext cx="711200" cy="21536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1139CA7-F1D5-820C-B84D-A7E69D7917B3}"/>
                </a:ext>
              </a:extLst>
            </p:cNvPr>
            <p:cNvSpPr/>
            <p:nvPr/>
          </p:nvSpPr>
          <p:spPr>
            <a:xfrm>
              <a:off x="8991597" y="3682999"/>
              <a:ext cx="711200" cy="21536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0D1A95C-678E-3FDD-AB57-786001364A96}"/>
                </a:ext>
              </a:extLst>
            </p:cNvPr>
            <p:cNvSpPr/>
            <p:nvPr/>
          </p:nvSpPr>
          <p:spPr>
            <a:xfrm>
              <a:off x="1752599" y="3564939"/>
              <a:ext cx="8212667" cy="443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7C65D49-457D-88BA-8073-8551E2A3E9A7}"/>
              </a:ext>
            </a:extLst>
          </p:cNvPr>
          <p:cNvSpPr txBox="1"/>
          <p:nvPr/>
        </p:nvSpPr>
        <p:spPr>
          <a:xfrm>
            <a:off x="9965266" y="3548005"/>
            <a:ext cx="1549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embedding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69410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249A-FCE0-4DD6-A7B7-D2EFAF1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Walk length and walk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walk length is the number of edges (not nodes) in the walk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The total number of </a:t>
                </a:r>
                <a:r>
                  <a:rPr lang="en-US" b="1" u="sng"/>
                  <a:t>walks</a:t>
                </a:r>
                <a:r>
                  <a:rPr lang="en-US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/>
                  <a:t>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is the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/>
                  <a:t> in the adjacency matrix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/>
                  <a:t> power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/>
                  <a:t>Note, walks have direction even in undirected networks. Walk 1→2 is distinct from 2→1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  <a:blipFill>
                <a:blip r:embed="rId3"/>
                <a:stretch>
                  <a:fillRect l="-1805" t="-4963" b="-6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B0D9F73-DE4D-3FBA-F061-9A1314A75FC1}"/>
              </a:ext>
            </a:extLst>
          </p:cNvPr>
          <p:cNvGrpSpPr/>
          <p:nvPr/>
        </p:nvGrpSpPr>
        <p:grpSpPr>
          <a:xfrm>
            <a:off x="1637895" y="3698606"/>
            <a:ext cx="9238230" cy="2822683"/>
            <a:chOff x="1665684" y="3178946"/>
            <a:chExt cx="9238230" cy="28226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1CEE15-A332-FE97-C00D-137065D7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186" y="3178946"/>
              <a:ext cx="5268088" cy="20897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7CA4F4-9CD5-2AE2-F76A-D2B4B182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794" y="3178946"/>
              <a:ext cx="3020392" cy="20897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/>
                <p:nvPr/>
              </p:nvSpPr>
              <p:spPr>
                <a:xfrm>
                  <a:off x="1665684" y="5337601"/>
                  <a:ext cx="9238230" cy="66402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Walks of </a:t>
                  </a:r>
                  <a:r>
                    <a:rPr lang="en-US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length two </a:t>
                  </a:r>
                  <a:r>
                    <a:rPr lang="en-US"/>
                    <a:t>from </a:t>
                  </a:r>
                  <a:r>
                    <a:rPr lang="en-US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node 0 to 2</a:t>
                  </a:r>
                  <a:r>
                    <a:rPr lang="en-US"/>
                    <a:t> are highlighted in red. The corresponding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a14:m>
                  <a:r>
                    <a:rPr lang="en-US"/>
                    <a:t> is equal to 2 indicating these are the only two walks (they happen to be paths).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684" y="5337601"/>
                  <a:ext cx="9238230" cy="664028"/>
                </a:xfrm>
                <a:prstGeom prst="rect">
                  <a:avLst/>
                </a:prstGeom>
                <a:blipFill>
                  <a:blip r:embed="rId6"/>
                  <a:stretch>
                    <a:fillRect l="-527" t="-4505"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DEE56B-3415-C62D-EACD-C400F9E7CBBE}"/>
              </a:ext>
            </a:extLst>
          </p:cNvPr>
          <p:cNvSpPr/>
          <p:nvPr/>
        </p:nvSpPr>
        <p:spPr>
          <a:xfrm>
            <a:off x="3832698" y="6574510"/>
            <a:ext cx="7070746" cy="2419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/>
              <a:t>https://ml4g.masinolab.com/topics/network-metrics/network-path-</a:t>
            </a:r>
            <a:r>
              <a:rPr lang="en-US" sz="1000" err="1"/>
              <a:t>visualization.html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66932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C52C-4198-5F3A-C23F-15B7B43D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C9955-3C8B-9B08-C4DA-4BF52E53C8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10600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injective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/>
                  <a:t>if it maps distinct inputs,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distinct elements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Conceptually,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retains all the distinguishing information about the input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C9955-3C8B-9B08-C4DA-4BF52E53C8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10600" cy="1406539"/>
              </a:xfrm>
              <a:blipFill>
                <a:blip r:embed="rId2"/>
                <a:stretch>
                  <a:fillRect l="-2065" t="-8929" r="-442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37A6EF-8F43-34FA-D6D8-BA5901ABCF1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6E40C-6860-2C9E-BC58-38A161A3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2983224"/>
            <a:ext cx="4248150" cy="28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8400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F90D-83D9-D2CF-F48F-E9E65A12B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BABC-B885-9710-71EF-D317D405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expressive are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FE42-AA03-504A-EBC0-0349D290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678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expressive </a:t>
            </a:r>
            <a:r>
              <a:rPr lang="en-US" dirty="0" err="1"/>
              <a:t>GNN</a:t>
            </a:r>
            <a:r>
              <a:rPr lang="en-US" dirty="0"/>
              <a:t> should map rooted trees to node embeddings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injectively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A837C-29D8-0437-6495-4C67F082F092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1F93C2-AC05-A3D0-FE71-09436DB6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67" y="3894685"/>
            <a:ext cx="9139265" cy="23232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F1326E-CB66-AA1F-450A-0C7AA143C932}"/>
              </a:ext>
            </a:extLst>
          </p:cNvPr>
          <p:cNvGrpSpPr/>
          <p:nvPr/>
        </p:nvGrpSpPr>
        <p:grpSpPr>
          <a:xfrm>
            <a:off x="2353605" y="2378862"/>
            <a:ext cx="7484787" cy="443198"/>
            <a:chOff x="3132665" y="2359900"/>
            <a:chExt cx="7484787" cy="44319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D23BA7E-3D6F-44A9-C0E4-6F4767190FCC}"/>
                </a:ext>
              </a:extLst>
            </p:cNvPr>
            <p:cNvSpPr/>
            <p:nvPr/>
          </p:nvSpPr>
          <p:spPr>
            <a:xfrm>
              <a:off x="3329519" y="2443450"/>
              <a:ext cx="711200" cy="2153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DB3C53D-D3CD-766B-9752-62551B2899CB}"/>
                </a:ext>
              </a:extLst>
            </p:cNvPr>
            <p:cNvSpPr/>
            <p:nvPr/>
          </p:nvSpPr>
          <p:spPr>
            <a:xfrm>
              <a:off x="4615389" y="2443449"/>
              <a:ext cx="711200" cy="215369"/>
            </a:xfrm>
            <a:prstGeom prst="roundRect">
              <a:avLst/>
            </a:prstGeom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2FCDF31-C656-6100-2F7F-5E31A42BBAAA}"/>
                </a:ext>
              </a:extLst>
            </p:cNvPr>
            <p:cNvSpPr/>
            <p:nvPr/>
          </p:nvSpPr>
          <p:spPr>
            <a:xfrm>
              <a:off x="5901259" y="2465838"/>
              <a:ext cx="711200" cy="21536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D5BCAD5-CE44-442D-093C-97F845785BAE}"/>
                </a:ext>
              </a:extLst>
            </p:cNvPr>
            <p:cNvSpPr/>
            <p:nvPr/>
          </p:nvSpPr>
          <p:spPr>
            <a:xfrm>
              <a:off x="7187129" y="2466681"/>
              <a:ext cx="711200" cy="21536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8DD0CF0-EF93-DBF9-11A1-01620495B8A4}"/>
                </a:ext>
              </a:extLst>
            </p:cNvPr>
            <p:cNvSpPr/>
            <p:nvPr/>
          </p:nvSpPr>
          <p:spPr>
            <a:xfrm>
              <a:off x="3132665" y="2359900"/>
              <a:ext cx="7349069" cy="4431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0F975-47B6-1A7A-A7A6-107E918C98FC}"/>
                    </a:ext>
                  </a:extLst>
                </p:cNvPr>
                <p:cNvSpPr txBox="1"/>
                <p:nvPr/>
              </p:nvSpPr>
              <p:spPr>
                <a:xfrm>
                  <a:off x="8151283" y="2375166"/>
                  <a:ext cx="2466169" cy="3742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embedding space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430F975-47B6-1A7A-A7A6-107E918C98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283" y="2375166"/>
                  <a:ext cx="2466169" cy="374270"/>
                </a:xfrm>
                <a:prstGeom prst="rect">
                  <a:avLst/>
                </a:prstGeom>
                <a:blipFill>
                  <a:blip r:embed="rId3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2CD6B7-B5A2-6E3E-3914-2818C0550603}"/>
              </a:ext>
            </a:extLst>
          </p:cNvPr>
          <p:cNvSpPr txBox="1"/>
          <p:nvPr/>
        </p:nvSpPr>
        <p:spPr>
          <a:xfrm>
            <a:off x="9925296" y="3790604"/>
            <a:ext cx="1532470" cy="374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Rooted trees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178E4-0648-C861-3E2D-7CC40ACDE719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331389" y="2677781"/>
            <a:ext cx="574670" cy="127056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926964-B5E4-CD21-95EE-940E6A3D85A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2906059" y="2677781"/>
            <a:ext cx="1418691" cy="135816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76CB2D-3F90-D2AB-0358-AE9883E013DB}"/>
              </a:ext>
            </a:extLst>
          </p:cNvPr>
          <p:cNvCxnSpPr>
            <a:cxnSpLocks/>
            <a:endCxn id="17" idx="2"/>
          </p:cNvCxnSpPr>
          <p:nvPr/>
        </p:nvCxnSpPr>
        <p:spPr>
          <a:xfrm flipH="1" flipV="1">
            <a:off x="4191929" y="2677780"/>
            <a:ext cx="1761603" cy="127056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8ED109-7388-0CFA-5B42-E29472EF0EB2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5477799" y="2700169"/>
            <a:ext cx="1569250" cy="124817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7AFBC8-10DE-8C94-0285-224181226BA8}"/>
              </a:ext>
            </a:extLst>
          </p:cNvPr>
          <p:cNvCxnSpPr>
            <a:cxnSpLocks/>
            <a:endCxn id="19" idx="2"/>
          </p:cNvCxnSpPr>
          <p:nvPr/>
        </p:nvCxnSpPr>
        <p:spPr>
          <a:xfrm flipH="1" flipV="1">
            <a:off x="6763669" y="2701012"/>
            <a:ext cx="2522272" cy="124733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96939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3176B-B843-3FC7-BA24-BBFAC499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aggregation as a function of multisets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D2360-6B14-A592-76DA-AC0A5CCA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32333" cy="664797"/>
          </a:xfrm>
        </p:spPr>
        <p:txBody>
          <a:bodyPr/>
          <a:lstStyle/>
          <a:p>
            <a:r>
              <a:rPr lang="en-US" dirty="0"/>
              <a:t>Neighbor node aggregation can be viewed as a function of a multi-set (a set with repeating elements, equivalent to an unordered list)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CB0B5-A5FE-5245-4CB4-8A4733E7DD8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E945D-CEFB-637F-3504-E2093093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43404"/>
            <a:ext cx="7772400" cy="385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F2CD5-9A75-3FE1-A3B4-F565427C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64"/>
          <a:stretch>
            <a:fillRect/>
          </a:stretch>
        </p:blipFill>
        <p:spPr>
          <a:xfrm>
            <a:off x="9792839" y="2904066"/>
            <a:ext cx="1865761" cy="16742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89E4D-94A8-CD17-79D8-0966CBFC681B}"/>
              </a:ext>
            </a:extLst>
          </p:cNvPr>
          <p:cNvSpPr txBox="1"/>
          <p:nvPr/>
        </p:nvSpPr>
        <p:spPr>
          <a:xfrm>
            <a:off x="9891751" y="2257735"/>
            <a:ext cx="1532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of multi-sets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7284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0E68D-8EC6-91CD-F774-E0D6D9B19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638B-BD1B-5F07-9D5D-B40C89E70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with max pooling neighbor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0756D-F48B-E5A5-9B39-5A6DD32A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58867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GraphSAGE</a:t>
            </a:r>
            <a:r>
              <a:rPr lang="en-US" dirty="0"/>
              <a:t> with max pooling </a:t>
            </a:r>
            <a:r>
              <a:rPr lang="en-US" dirty="0">
                <a:solidFill>
                  <a:srgbClr val="C00000"/>
                </a:solidFill>
              </a:rPr>
              <a:t>fails to distinguish </a:t>
            </a:r>
            <a:r>
              <a:rPr lang="en-US" dirty="0"/>
              <a:t>these multisets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5E5A3-AF08-8AD7-E05A-BC2F3C757EE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1DB10-6BF1-66F6-EE7E-1B785EA9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430" y="1948623"/>
            <a:ext cx="8786370" cy="40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42392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81E7-F753-A51C-89EB-8489B36D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 network (GIN)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802D6-A172-ECCC-79A6-026E9DC01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07600" cy="34396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GIN node neighbor aggregation</a:t>
                </a:r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an </a:t>
                </a:r>
                <a:r>
                  <a:rPr lang="en-US" dirty="0" err="1"/>
                  <a:t>MLP</a:t>
                </a:r>
                <a:r>
                  <a:rPr lang="en-US" dirty="0"/>
                  <a:t> to each node embedding,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element-wise sum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𝑀𝐿𝑃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Theorem: </a:t>
                </a:r>
                <a:r>
                  <a:rPr lang="en-US" dirty="0" err="1"/>
                  <a:t>GIN’s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neighbor aggregation </a:t>
                </a:r>
                <a:r>
                  <a:rPr lang="en-US" dirty="0"/>
                  <a:t>function 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injective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How do we design the update function,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𝑴𝑳𝑷</m:t>
                        </m:r>
                      </m:e>
                      <m:sub>
                        <m:r>
                          <a:rPr lang="el-G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𝜱</m:t>
                        </m:r>
                      </m:sub>
                    </m:sSub>
                  </m:oMath>
                </a14:m>
                <a:r>
                  <a:rPr lang="en-US" b="1" dirty="0"/>
                  <a:t>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E802D6-A172-ECCC-79A6-026E9DC01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07600" cy="3439660"/>
              </a:xfrm>
              <a:blipFill>
                <a:blip r:embed="rId2"/>
                <a:stretch>
                  <a:fillRect l="-1777" t="-367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277D857-7CF9-B9BA-1D0B-EC00837F8796}"/>
              </a:ext>
            </a:extLst>
          </p:cNvPr>
          <p:cNvSpPr/>
          <p:nvPr/>
        </p:nvSpPr>
        <p:spPr>
          <a:xfrm>
            <a:off x="5740400" y="2506133"/>
            <a:ext cx="1701800" cy="905933"/>
          </a:xfrm>
          <a:prstGeom prst="rect">
            <a:avLst/>
          </a:prstGeom>
          <a:solidFill>
            <a:srgbClr val="512C80">
              <a:alpha val="1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8D809-1735-2050-548B-BFAC84577D81}"/>
              </a:ext>
            </a:extLst>
          </p:cNvPr>
          <p:cNvSpPr txBox="1"/>
          <p:nvPr/>
        </p:nvSpPr>
        <p:spPr>
          <a:xfrm>
            <a:off x="8737600" y="1798247"/>
            <a:ext cx="159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GIN node aggregation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F91F71-33E3-92C5-9879-DF1D76C66607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442200" y="2152190"/>
            <a:ext cx="1295400" cy="80691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6951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3B37C-0988-C620-501D-80085DB0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GIN’s</a:t>
            </a:r>
            <a:r>
              <a:rPr lang="en-US" dirty="0"/>
              <a:t> node embedding updates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030-77E5-A963-D5F8-9215194186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93200" cy="30102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a graph,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set of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Assign an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initial vector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to each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Iteratively update node vectors according to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𝐺𝐼𝑁𝐶𝑜𝑛𝑣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𝐺𝐼𝑁𝐶𝑜𝑛𝑣</m:t>
                    </m:r>
                  </m:oMath>
                </a14:m>
                <a:r>
                  <a:rPr lang="en-US" dirty="0"/>
                  <a:t> maps inputs to different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steps,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summarizes the structure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’s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-hop neighborhood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8F3030-77E5-A963-D5F8-921519418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93200" cy="3010248"/>
              </a:xfrm>
              <a:blipFill>
                <a:blip r:embed="rId2"/>
                <a:stretch>
                  <a:fillRect l="-1955" t="-4202" b="-4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978997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B2A7-51E8-3B63-9D72-88EA238EA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 and the </a:t>
            </a:r>
            <a:r>
              <a:rPr lang="en-US" dirty="0" err="1"/>
              <a:t>Weisfeiler</a:t>
            </a:r>
            <a:r>
              <a:rPr lang="en-US" dirty="0"/>
              <a:t>-Lehman graph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18B70-B03D-CD46-E356-98DCB527D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00733" cy="46217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GIN can be understood as a differentiable neural version of the WL graph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Advantages of GIN over the WL graph kernel</a:t>
            </a:r>
            <a:r>
              <a:rPr lang="en-US" dirty="0"/>
              <a:t>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embeddings are low-dimensional; they can capture fine-grained similarity of different nodes (e.g., by cosine similarity)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Parameters of the update function can be learned for downstream tasks (i.e., node embeddings are useful in downstream tasks)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8F8592-3239-06A7-36A1-64D1BAFDD7E5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981200"/>
          <a:ext cx="8127999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834612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38903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02392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303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WL Graph 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colors (one-hot)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08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 embeddings </a:t>
                      </a:r>
                    </a:p>
                    <a:p>
                      <a:r>
                        <a:rPr lang="en-US" dirty="0"/>
                        <a:t>(low-dim vectors)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GINConv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649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8740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D4455-37A6-0257-F223-B089A135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03057-CD67-2E1B-3126-D23675D60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584541" cy="107414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Store a list for each node where the list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contains the labels of its neighbors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edge appears twice in the adjacency list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903057-CD67-2E1B-3126-D23675D60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584541" cy="1074140"/>
              </a:xfrm>
              <a:blipFill>
                <a:blip r:embed="rId2"/>
                <a:stretch>
                  <a:fillRect l="-2341" t="-11628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6968269-25D2-1DBF-788A-02F9CF7B964C}"/>
              </a:ext>
            </a:extLst>
          </p:cNvPr>
          <p:cNvGrpSpPr/>
          <p:nvPr/>
        </p:nvGrpSpPr>
        <p:grpSpPr>
          <a:xfrm>
            <a:off x="9398102" y="1188720"/>
            <a:ext cx="2030211" cy="1687660"/>
            <a:chOff x="7710893" y="3975270"/>
            <a:chExt cx="2030211" cy="16876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3D396D-A289-9FA2-68E9-8FFA8C0FCDE7}"/>
                </a:ext>
              </a:extLst>
            </p:cNvPr>
            <p:cNvSpPr/>
            <p:nvPr/>
          </p:nvSpPr>
          <p:spPr>
            <a:xfrm>
              <a:off x="9010827" y="529717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F0828E-A4C9-3E14-EFD2-2684DFFDDBD7}"/>
                </a:ext>
              </a:extLst>
            </p:cNvPr>
            <p:cNvSpPr/>
            <p:nvPr/>
          </p:nvSpPr>
          <p:spPr>
            <a:xfrm>
              <a:off x="7710893" y="4776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EC5562-1D13-7888-FD0A-7031A777487F}"/>
                </a:ext>
              </a:extLst>
            </p:cNvPr>
            <p:cNvSpPr/>
            <p:nvPr/>
          </p:nvSpPr>
          <p:spPr>
            <a:xfrm>
              <a:off x="8523970" y="397705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ABB01B-D681-8D06-288A-419BDFB7BEEE}"/>
                </a:ext>
              </a:extLst>
            </p:cNvPr>
            <p:cNvSpPr/>
            <p:nvPr/>
          </p:nvSpPr>
          <p:spPr>
            <a:xfrm>
              <a:off x="9375344" y="472010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98AEF1-631B-7382-64FE-E92E30BF561B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7893773" y="4342816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41659C-02F3-E7E4-87C9-9071AA7E5DF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8706850" y="4342816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7926114-B36D-B3D9-8C70-41A0E8AA0F4E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8706850" y="4342816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F0C94C-76C9-917B-47E6-8CCE12073C5F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8076653" y="4959812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F6198F-F84B-F918-5FCC-5B126F75E9F0}"/>
                </a:ext>
              </a:extLst>
            </p:cNvPr>
            <p:cNvSpPr txBox="1"/>
            <p:nvPr/>
          </p:nvSpPr>
          <p:spPr>
            <a:xfrm>
              <a:off x="8552253" y="3975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C040DC-1671-0B2D-AEF5-18A2D0BF0C19}"/>
                </a:ext>
              </a:extLst>
            </p:cNvPr>
            <p:cNvSpPr txBox="1"/>
            <p:nvPr/>
          </p:nvSpPr>
          <p:spPr>
            <a:xfrm>
              <a:off x="7739972" y="4773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59CCA8-2406-8323-A49A-592FD44B4293}"/>
                </a:ext>
              </a:extLst>
            </p:cNvPr>
            <p:cNvSpPr txBox="1"/>
            <p:nvPr/>
          </p:nvSpPr>
          <p:spPr>
            <a:xfrm>
              <a:off x="9409069" y="471832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E41CC-6AEB-DD51-44AC-EA259CA8A814}"/>
                </a:ext>
              </a:extLst>
            </p:cNvPr>
            <p:cNvSpPr txBox="1"/>
            <p:nvPr/>
          </p:nvSpPr>
          <p:spPr>
            <a:xfrm>
              <a:off x="9043050" y="529359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94328ED-C729-F60E-F59C-DB8DBAA70357}"/>
              </a:ext>
            </a:extLst>
          </p:cNvPr>
          <p:cNvGraphicFramePr>
            <a:graphicFrameLocks noGrp="1"/>
          </p:cNvGraphicFramePr>
          <p:nvPr/>
        </p:nvGraphicFramePr>
        <p:xfrm>
          <a:off x="9151748" y="3142788"/>
          <a:ext cx="2522920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61460">
                  <a:extLst>
                    <a:ext uri="{9D8B030D-6E8A-4147-A177-3AD203B41FA5}">
                      <a16:colId xmlns:a16="http://schemas.microsoft.com/office/drawing/2014/main" val="2462345444"/>
                    </a:ext>
                  </a:extLst>
                </a:gridCol>
                <a:gridCol w="1261460">
                  <a:extLst>
                    <a:ext uri="{9D8B030D-6E8A-4147-A177-3AD203B41FA5}">
                      <a16:colId xmlns:a16="http://schemas.microsoft.com/office/drawing/2014/main" val="2221542591"/>
                    </a:ext>
                  </a:extLst>
                </a:gridCol>
              </a:tblGrid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4498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304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68001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99266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94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165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BE97-3188-6C06-1005-921AED75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7B82-B3A1-6EB4-BD32-B3C7DDA8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4A9C-E86F-ED25-9FE6-6EE3C4A40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584541" cy="21785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a list for each node where the list for node I contains the labels of its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edge appears twice in the adjacency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Special considerations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Multiedges</a:t>
            </a:r>
            <a:r>
              <a:rPr lang="en-US" dirty="0"/>
              <a:t> are represented by repeated entries in the neighbors list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E5B93-C88A-31AB-5199-D2180CE2F2AD}"/>
              </a:ext>
            </a:extLst>
          </p:cNvPr>
          <p:cNvSpPr/>
          <p:nvPr/>
        </p:nvSpPr>
        <p:spPr>
          <a:xfrm>
            <a:off x="10698036" y="2510620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5ADFE3-DDC7-4B80-C545-E545EAD75C9F}"/>
              </a:ext>
            </a:extLst>
          </p:cNvPr>
          <p:cNvSpPr/>
          <p:nvPr/>
        </p:nvSpPr>
        <p:spPr>
          <a:xfrm>
            <a:off x="9398102" y="199038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84A168-499A-A3BC-02E9-711ED05DB427}"/>
              </a:ext>
            </a:extLst>
          </p:cNvPr>
          <p:cNvSpPr/>
          <p:nvPr/>
        </p:nvSpPr>
        <p:spPr>
          <a:xfrm>
            <a:off x="10211179" y="1190506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3497EC-845E-AA36-FF5D-53CEE3479A7F}"/>
              </a:ext>
            </a:extLst>
          </p:cNvPr>
          <p:cNvSpPr/>
          <p:nvPr/>
        </p:nvSpPr>
        <p:spPr>
          <a:xfrm>
            <a:off x="11062553" y="1933559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10FE71-15D4-A253-CCC2-44D6519329CE}"/>
              </a:ext>
            </a:extLst>
          </p:cNvPr>
          <p:cNvCxnSpPr>
            <a:stCxn id="7" idx="4"/>
            <a:endCxn id="6" idx="0"/>
          </p:cNvCxnSpPr>
          <p:nvPr/>
        </p:nvCxnSpPr>
        <p:spPr>
          <a:xfrm flipH="1">
            <a:off x="9580982" y="1556266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00A83-92CE-811F-64E7-BF4BBDB6A180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10394059" y="1556266"/>
            <a:ext cx="851374" cy="37729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3A353-9392-D8D4-756A-75335B1CB10F}"/>
              </a:ext>
            </a:extLst>
          </p:cNvPr>
          <p:cNvCxnSpPr>
            <a:cxnSpLocks/>
            <a:stCxn id="7" idx="4"/>
            <a:endCxn id="5" idx="0"/>
          </p:cNvCxnSpPr>
          <p:nvPr/>
        </p:nvCxnSpPr>
        <p:spPr>
          <a:xfrm>
            <a:off x="10394059" y="1556266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1355A9-A22E-42C0-1AA5-3CFBD023E09E}"/>
              </a:ext>
            </a:extLst>
          </p:cNvPr>
          <p:cNvCxnSpPr>
            <a:cxnSpLocks/>
            <a:stCxn id="5" idx="0"/>
            <a:endCxn id="6" idx="6"/>
          </p:cNvCxnSpPr>
          <p:nvPr/>
        </p:nvCxnSpPr>
        <p:spPr>
          <a:xfrm flipH="1" flipV="1">
            <a:off x="9763862" y="2173262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888263-7F18-DC7F-D350-64010E176498}"/>
              </a:ext>
            </a:extLst>
          </p:cNvPr>
          <p:cNvSpPr txBox="1"/>
          <p:nvPr/>
        </p:nvSpPr>
        <p:spPr>
          <a:xfrm>
            <a:off x="10239462" y="118872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EBF6DE-B0C8-FD04-1583-3595CBA96852}"/>
              </a:ext>
            </a:extLst>
          </p:cNvPr>
          <p:cNvSpPr txBox="1"/>
          <p:nvPr/>
        </p:nvSpPr>
        <p:spPr>
          <a:xfrm>
            <a:off x="9427181" y="198681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88E3D-D8B3-87BF-6D50-99B8246A6E37}"/>
              </a:ext>
            </a:extLst>
          </p:cNvPr>
          <p:cNvSpPr txBox="1"/>
          <p:nvPr/>
        </p:nvSpPr>
        <p:spPr>
          <a:xfrm>
            <a:off x="11096278" y="19317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9D4F3-B5A1-BFFF-CA23-09C44719E5A9}"/>
              </a:ext>
            </a:extLst>
          </p:cNvPr>
          <p:cNvSpPr txBox="1"/>
          <p:nvPr/>
        </p:nvSpPr>
        <p:spPr>
          <a:xfrm>
            <a:off x="10730259" y="250704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9A9AA64-C2E9-A567-C6D3-644EFF69A51F}"/>
              </a:ext>
            </a:extLst>
          </p:cNvPr>
          <p:cNvGraphicFramePr>
            <a:graphicFrameLocks noGrp="1"/>
          </p:cNvGraphicFramePr>
          <p:nvPr/>
        </p:nvGraphicFramePr>
        <p:xfrm>
          <a:off x="9151748" y="3142788"/>
          <a:ext cx="2522920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61460">
                  <a:extLst>
                    <a:ext uri="{9D8B030D-6E8A-4147-A177-3AD203B41FA5}">
                      <a16:colId xmlns:a16="http://schemas.microsoft.com/office/drawing/2014/main" val="2462345444"/>
                    </a:ext>
                  </a:extLst>
                </a:gridCol>
                <a:gridCol w="1261460">
                  <a:extLst>
                    <a:ext uri="{9D8B030D-6E8A-4147-A177-3AD203B41FA5}">
                      <a16:colId xmlns:a16="http://schemas.microsoft.com/office/drawing/2014/main" val="2221542591"/>
                    </a:ext>
                  </a:extLst>
                </a:gridCol>
              </a:tblGrid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4498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</a:t>
                      </a:r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3, 3,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133042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68001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99266"/>
                  </a:ext>
                </a:extLst>
              </a:tr>
              <a:tr h="35346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694965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810B2F-478A-B943-426B-78BB3BCA7596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10558780" y="1373386"/>
            <a:ext cx="696356" cy="55838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75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3259dfc5-faeb-4e0d-9afa-7806f649d77a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fb62381-eca6-449a-b2cc-44a3e4eac3e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1264</TotalTime>
  <Words>5914</Words>
  <Application>Microsoft Macintosh PowerPoint</Application>
  <PresentationFormat>Widescreen</PresentationFormat>
  <Paragraphs>801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PowerPoint Presentation</vt:lpstr>
      <vt:lpstr>Graph representation and metrix</vt:lpstr>
      <vt:lpstr>Adjacency matrix for a simple undirected network</vt:lpstr>
      <vt:lpstr>Adjacency matrix with self-loops and multiedges</vt:lpstr>
      <vt:lpstr>Adjacency matrix on weighted networks</vt:lpstr>
      <vt:lpstr>Adjacency matrix on directed networks</vt:lpstr>
      <vt:lpstr>Walk length and walk counts</vt:lpstr>
      <vt:lpstr>Adjacency list</vt:lpstr>
      <vt:lpstr>Adjacency list</vt:lpstr>
      <vt:lpstr>Adjacency list</vt:lpstr>
      <vt:lpstr>Adjacency list</vt:lpstr>
      <vt:lpstr>Computational complexity</vt:lpstr>
      <vt:lpstr>Will my algorithm finish while I get coffee?</vt:lpstr>
      <vt:lpstr>Eigenvector centrality for undirected networks</vt:lpstr>
      <vt:lpstr>Eigenvector centrality for undirected networks</vt:lpstr>
      <vt:lpstr>Eigenvector centrality on directed networks</vt:lpstr>
      <vt:lpstr>PageRank</vt:lpstr>
      <vt:lpstr>Betweenness Centrality</vt:lpstr>
      <vt:lpstr>Cliques</vt:lpstr>
      <vt:lpstr>Shallow node embeddings</vt:lpstr>
      <vt:lpstr>Encoder-decoder conceptual description</vt:lpstr>
      <vt:lpstr>Encoder as a lookup function</vt:lpstr>
      <vt:lpstr>Random walk embedding concept</vt:lpstr>
      <vt:lpstr>Naïve random walk embedding optimization</vt:lpstr>
      <vt:lpstr>Random walk embedding optimization by maximum likelihood</vt:lpstr>
      <vt:lpstr>Negative sampling</vt:lpstr>
      <vt:lpstr>Negative sampling</vt:lpstr>
      <vt:lpstr>node2vec uses a biased random walk policy</vt:lpstr>
      <vt:lpstr>node2vec uses a biased random walk policy</vt:lpstr>
      <vt:lpstr>node2vec biased random walk step example</vt:lpstr>
      <vt:lpstr>node2vec uses a biased random walk policy</vt:lpstr>
      <vt:lpstr>node2vec context sampling</vt:lpstr>
      <vt:lpstr>node2vec context sampling</vt:lpstr>
      <vt:lpstr>node2vec context sampling</vt:lpstr>
      <vt:lpstr>node2vec algorithm summary</vt:lpstr>
      <vt:lpstr>Embedding an entire graph</vt:lpstr>
      <vt:lpstr>Node averaging for graph embedding</vt:lpstr>
      <vt:lpstr>Virtual nodes for graph embedding</vt:lpstr>
      <vt:lpstr>Matrix factorization and random walk embedding methods are transductive</vt:lpstr>
      <vt:lpstr>Random walk embedding methods cannot capture structural similarity</vt:lpstr>
      <vt:lpstr>Graph Neural Networks</vt:lpstr>
      <vt:lpstr>A naïve approach to graph deep learning</vt:lpstr>
      <vt:lpstr>Permutation invariance </vt:lpstr>
      <vt:lpstr>Permutation invariance formal definition</vt:lpstr>
      <vt:lpstr>Permutation invariance – node level </vt:lpstr>
      <vt:lpstr>Permutation equivariance</vt:lpstr>
      <vt:lpstr>Permutation equivariance formal definition</vt:lpstr>
      <vt:lpstr>Message passing in GNNs</vt:lpstr>
      <vt:lpstr>Message aggregation and update as a GNN layer</vt:lpstr>
      <vt:lpstr>Graph convolutional networks</vt:lpstr>
      <vt:lpstr>Graph convolution networks in matrix form</vt:lpstr>
      <vt:lpstr>GraphSAGE (SAmple and aggreGatE) networks</vt:lpstr>
      <vt:lpstr>GraphSAGE (SAmple and aggreGatE) sampling</vt:lpstr>
      <vt:lpstr>GraphSAGE node message aggregation</vt:lpstr>
      <vt:lpstr>GraphSAGE embedding update</vt:lpstr>
      <vt:lpstr>Graph attention networks</vt:lpstr>
      <vt:lpstr>Graph attention networks message aggregation + attention</vt:lpstr>
      <vt:lpstr>Graph attention networks message aggregation + attention</vt:lpstr>
      <vt:lpstr>Graph attention with convolution update</vt:lpstr>
      <vt:lpstr>Graph attention with convolution update layer</vt:lpstr>
      <vt:lpstr>GCN/GAT/GraphSAGE inductive capacity for unseen or new nodes</vt:lpstr>
      <vt:lpstr>GCN/GAT/GraphSAGE inductive capacity for new graphs</vt:lpstr>
      <vt:lpstr>Over-smoothing in deep GNNs</vt:lpstr>
      <vt:lpstr>Receptive field of a GNN</vt:lpstr>
      <vt:lpstr>Addressing over-smoothing</vt:lpstr>
      <vt:lpstr>But I really need more GNN layers! Skip connections</vt:lpstr>
      <vt:lpstr>Can a GNN distinguish graph structures</vt:lpstr>
      <vt:lpstr>Computation graphs in a GNN</vt:lpstr>
      <vt:lpstr>Computation graphs in a GNN</vt:lpstr>
      <vt:lpstr>Injective function</vt:lpstr>
      <vt:lpstr>How expressive are GNNs?</vt:lpstr>
      <vt:lpstr>Neighbor aggregation as a function of multisets</vt:lpstr>
      <vt:lpstr>GraphSAGE with max pooling neighbor aggregation</vt:lpstr>
      <vt:lpstr>Graph isomorphism network (GIN)</vt:lpstr>
      <vt:lpstr>GIN’s node embedding updates</vt:lpstr>
      <vt:lpstr>GIN and the Weisfeiler-Lehman graph kernel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2025-09-06T21:11:14Z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